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8" r:id="rId2"/>
    <p:sldId id="257" r:id="rId3"/>
    <p:sldId id="272" r:id="rId4"/>
    <p:sldId id="263" r:id="rId5"/>
    <p:sldId id="284" r:id="rId6"/>
    <p:sldId id="317" r:id="rId7"/>
    <p:sldId id="318" r:id="rId8"/>
    <p:sldId id="319" r:id="rId9"/>
    <p:sldId id="320" r:id="rId10"/>
    <p:sldId id="321" r:id="rId11"/>
    <p:sldId id="322" r:id="rId12"/>
    <p:sldId id="323" r:id="rId13"/>
    <p:sldId id="324" r:id="rId14"/>
    <p:sldId id="285" r:id="rId15"/>
    <p:sldId id="286" r:id="rId16"/>
    <p:sldId id="287" r:id="rId17"/>
    <p:sldId id="288" r:id="rId18"/>
    <p:sldId id="289" r:id="rId19"/>
    <p:sldId id="290" r:id="rId20"/>
    <p:sldId id="298" r:id="rId21"/>
    <p:sldId id="282" r:id="rId22"/>
    <p:sldId id="325" r:id="rId23"/>
    <p:sldId id="299" r:id="rId24"/>
    <p:sldId id="300" r:id="rId25"/>
    <p:sldId id="309" r:id="rId26"/>
    <p:sldId id="304" r:id="rId27"/>
    <p:sldId id="303" r:id="rId28"/>
    <p:sldId id="31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94660"/>
  </p:normalViewPr>
  <p:slideViewPr>
    <p:cSldViewPr snapToGrid="0" snapToObjects="1">
      <p:cViewPr varScale="1">
        <p:scale>
          <a:sx n="78" d="100"/>
          <a:sy n="78" d="100"/>
        </p:scale>
        <p:origin x="-10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C3C9B8-81FE-564F-86B6-A769EAF11775}" type="datetimeFigureOut">
              <a:rPr lang="en-US" smtClean="0"/>
              <a:t>9/17/13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273165-96BE-544E-B095-4FD46406A9C5}" type="slidenum">
              <a:rPr lang="en-US" smtClean="0"/>
              <a:t>‹#›</a:t>
            </a:fld>
            <a:endParaRPr lang="en-US"/>
          </a:p>
        </p:txBody>
      </p:sp>
    </p:spTree>
    <p:extLst>
      <p:ext uri="{BB962C8B-B14F-4D97-AF65-F5344CB8AC3E}">
        <p14:creationId xmlns:p14="http://schemas.microsoft.com/office/powerpoint/2010/main" val="42932168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AD41B5-DB8A-6F4A-B849-B92079BEC84E}" type="datetimeFigureOut">
              <a:rPr lang="en-US" smtClean="0"/>
              <a:t>9/17/13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E6837-BDF6-3F44-8E89-4D0A55E723C0}" type="slidenum">
              <a:rPr lang="en-US" smtClean="0"/>
              <a:t>‹#›</a:t>
            </a:fld>
            <a:endParaRPr lang="en-US"/>
          </a:p>
        </p:txBody>
      </p:sp>
    </p:spTree>
    <p:extLst>
      <p:ext uri="{BB962C8B-B14F-4D97-AF65-F5344CB8AC3E}">
        <p14:creationId xmlns:p14="http://schemas.microsoft.com/office/powerpoint/2010/main" val="3198525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B053F6-7B1A-A242-9A2E-A206B2A0C748}" type="slidenum">
              <a:rPr lang="en-US"/>
              <a:pPr>
                <a:defRPr/>
              </a:pPr>
              <a:t>3</a:t>
            </a:fld>
            <a:endParaRPr lang="en-US"/>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p:txBody>
          <a:bodyPr/>
          <a:lstStyle/>
          <a:p>
            <a:pPr eaLnBrk="1" hangingPunct="1">
              <a:defRPr/>
            </a:pPr>
            <a:r>
              <a:rPr lang="en-US" smtClean="0">
                <a:cs typeface="+mn-cs"/>
              </a:rPr>
              <a:t>Grade 5      Read Aloud   Theme 3</a:t>
            </a:r>
          </a:p>
          <a:p>
            <a:pPr eaLnBrk="1" hangingPunct="1">
              <a:defRPr/>
            </a:pPr>
            <a:r>
              <a:rPr lang="en-US" smtClean="0">
                <a:cs typeface="+mn-cs"/>
              </a:rPr>
              <a:t>Model a variety of ways to choral read  (see packet for handout)</a:t>
            </a:r>
          </a:p>
          <a:p>
            <a:pPr eaLnBrk="1" hangingPunct="1">
              <a:defRPr/>
            </a:pPr>
            <a:r>
              <a:rPr lang="en-US" smtClean="0">
                <a:cs typeface="+mn-cs"/>
              </a:rPr>
              <a:t>Teacher read-aloud</a:t>
            </a:r>
          </a:p>
          <a:p>
            <a:pPr eaLnBrk="1" hangingPunct="1">
              <a:defRPr/>
            </a:pPr>
            <a:r>
              <a:rPr lang="en-US" smtClean="0">
                <a:cs typeface="+mn-cs"/>
              </a:rPr>
              <a:t>Voice in-voice out</a:t>
            </a:r>
          </a:p>
          <a:p>
            <a:pPr eaLnBrk="1" hangingPunct="1">
              <a:defRPr/>
            </a:pPr>
            <a:r>
              <a:rPr lang="en-US" smtClean="0">
                <a:cs typeface="+mn-cs"/>
              </a:rPr>
              <a:t>Ascending and descending voices</a:t>
            </a:r>
          </a:p>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B8A221-CEC5-5543-964D-A9A5713AE721}" type="slidenum">
              <a:rPr lang="en-US"/>
              <a:pPr>
                <a:defRPr/>
              </a:pPr>
              <a:t>4</a:t>
            </a:fld>
            <a:endParaRPr lang="en-US"/>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pPr eaLnBrk="1" hangingPunct="1">
              <a:defRPr/>
            </a:pPr>
            <a:r>
              <a:rPr lang="en-US" smtClean="0">
                <a:cs typeface="+mn-cs"/>
              </a:rPr>
              <a:t>Read aloud—open discussion to sentence fluency examples</a:t>
            </a:r>
          </a:p>
          <a:p>
            <a:pPr eaLnBrk="1" hangingPunct="1">
              <a:defRPr/>
            </a:pPr>
            <a:r>
              <a:rPr lang="en-US" smtClean="0">
                <a:cs typeface="+mn-cs"/>
              </a:rPr>
              <a:t>Long/short sentence</a:t>
            </a:r>
          </a:p>
          <a:p>
            <a:pPr eaLnBrk="1" hangingPunct="1">
              <a:defRPr/>
            </a:pPr>
            <a:r>
              <a:rPr lang="en-US" smtClean="0">
                <a:cs typeface="+mn-cs"/>
              </a:rPr>
              <a:t>rhythme, cadence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C29344-27D2-BC42-9D78-7C162B47EC39}" type="slidenum">
              <a:rPr lang="en-US"/>
              <a:pPr>
                <a:defRPr/>
              </a:pPr>
              <a:t>24</a:t>
            </a:fld>
            <a:endParaRPr lang="en-US"/>
          </a:p>
        </p:txBody>
      </p:sp>
      <p:sp>
        <p:nvSpPr>
          <p:cNvPr id="173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05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B41DD5-6AAB-3945-A7E1-D6295F4F0909}" type="slidenum">
              <a:rPr lang="en-US"/>
              <a:pPr>
                <a:defRPr/>
              </a:pPr>
              <a:t>28</a:t>
            </a:fld>
            <a:endParaRPr lang="en-US"/>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795"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5/26/11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A76D-85EE-2946-AE8C-F63AC7DCB3FE}" type="slidenum">
              <a:rPr lang="en-US" smtClean="0"/>
              <a:t>‹#›</a:t>
            </a:fld>
            <a:endParaRPr lang="en-US"/>
          </a:p>
        </p:txBody>
      </p:sp>
    </p:spTree>
    <p:extLst>
      <p:ext uri="{BB962C8B-B14F-4D97-AF65-F5344CB8AC3E}">
        <p14:creationId xmlns:p14="http://schemas.microsoft.com/office/powerpoint/2010/main" val="88478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5/26/11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A76D-85EE-2946-AE8C-F63AC7DCB3FE}" type="slidenum">
              <a:rPr lang="en-US" smtClean="0"/>
              <a:t>‹#›</a:t>
            </a:fld>
            <a:endParaRPr lang="en-US"/>
          </a:p>
        </p:txBody>
      </p:sp>
    </p:spTree>
    <p:extLst>
      <p:ext uri="{BB962C8B-B14F-4D97-AF65-F5344CB8AC3E}">
        <p14:creationId xmlns:p14="http://schemas.microsoft.com/office/powerpoint/2010/main" val="367925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5/26/11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A76D-85EE-2946-AE8C-F63AC7DCB3FE}" type="slidenum">
              <a:rPr lang="en-US" smtClean="0"/>
              <a:t>‹#›</a:t>
            </a:fld>
            <a:endParaRPr lang="en-US"/>
          </a:p>
        </p:txBody>
      </p:sp>
    </p:spTree>
    <p:extLst>
      <p:ext uri="{BB962C8B-B14F-4D97-AF65-F5344CB8AC3E}">
        <p14:creationId xmlns:p14="http://schemas.microsoft.com/office/powerpoint/2010/main" val="650139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227013"/>
            <a:ext cx="74771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3525" y="1598613"/>
            <a:ext cx="3616325"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r>
              <a:rPr lang="en-US" smtClean="0"/>
              <a:t>5/26/11</a:t>
            </a: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8F48EA76-C880-3946-8083-150EC9560F4E}" type="slidenum">
              <a:rPr lang="en-US"/>
              <a:pPr>
                <a:defRPr/>
              </a:pPr>
              <a:t>‹#›</a:t>
            </a:fld>
            <a:endParaRPr lang="en-US"/>
          </a:p>
        </p:txBody>
      </p:sp>
    </p:spTree>
    <p:extLst>
      <p:ext uri="{BB962C8B-B14F-4D97-AF65-F5344CB8AC3E}">
        <p14:creationId xmlns:p14="http://schemas.microsoft.com/office/powerpoint/2010/main" val="144393949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5/26/11</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D79B911-CED3-D449-8037-A9CB3F616235}" type="slidenum">
              <a:rPr lang="en-US"/>
              <a:pPr>
                <a:defRPr/>
              </a:pPr>
              <a:t>‹#›</a:t>
            </a:fld>
            <a:endParaRPr lang="en-US"/>
          </a:p>
        </p:txBody>
      </p:sp>
    </p:spTree>
    <p:extLst>
      <p:ext uri="{BB962C8B-B14F-4D97-AF65-F5344CB8AC3E}">
        <p14:creationId xmlns:p14="http://schemas.microsoft.com/office/powerpoint/2010/main" val="2776268514"/>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5/26/11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A76D-85EE-2946-AE8C-F63AC7DCB3FE}" type="slidenum">
              <a:rPr lang="en-US" smtClean="0"/>
              <a:t>‹#›</a:t>
            </a:fld>
            <a:endParaRPr lang="en-US"/>
          </a:p>
        </p:txBody>
      </p:sp>
    </p:spTree>
    <p:extLst>
      <p:ext uri="{BB962C8B-B14F-4D97-AF65-F5344CB8AC3E}">
        <p14:creationId xmlns:p14="http://schemas.microsoft.com/office/powerpoint/2010/main" val="122797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5/26/11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AA76D-85EE-2946-AE8C-F63AC7DCB3FE}" type="slidenum">
              <a:rPr lang="en-US" smtClean="0"/>
              <a:t>‹#›</a:t>
            </a:fld>
            <a:endParaRPr lang="en-US"/>
          </a:p>
        </p:txBody>
      </p:sp>
    </p:spTree>
    <p:extLst>
      <p:ext uri="{BB962C8B-B14F-4D97-AF65-F5344CB8AC3E}">
        <p14:creationId xmlns:p14="http://schemas.microsoft.com/office/powerpoint/2010/main" val="231175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5/26/11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AA76D-85EE-2946-AE8C-F63AC7DCB3FE}" type="slidenum">
              <a:rPr lang="en-US" smtClean="0"/>
              <a:t>‹#›</a:t>
            </a:fld>
            <a:endParaRPr lang="en-US"/>
          </a:p>
        </p:txBody>
      </p:sp>
    </p:spTree>
    <p:extLst>
      <p:ext uri="{BB962C8B-B14F-4D97-AF65-F5344CB8AC3E}">
        <p14:creationId xmlns:p14="http://schemas.microsoft.com/office/powerpoint/2010/main" val="204653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5/26/11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AA76D-85EE-2946-AE8C-F63AC7DCB3FE}" type="slidenum">
              <a:rPr lang="en-US" smtClean="0"/>
              <a:t>‹#›</a:t>
            </a:fld>
            <a:endParaRPr lang="en-US"/>
          </a:p>
        </p:txBody>
      </p:sp>
    </p:spTree>
    <p:extLst>
      <p:ext uri="{BB962C8B-B14F-4D97-AF65-F5344CB8AC3E}">
        <p14:creationId xmlns:p14="http://schemas.microsoft.com/office/powerpoint/2010/main" val="197073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5/26/11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AA76D-85EE-2946-AE8C-F63AC7DCB3FE}" type="slidenum">
              <a:rPr lang="en-US" smtClean="0"/>
              <a:t>‹#›</a:t>
            </a:fld>
            <a:endParaRPr lang="en-US"/>
          </a:p>
        </p:txBody>
      </p:sp>
    </p:spTree>
    <p:extLst>
      <p:ext uri="{BB962C8B-B14F-4D97-AF65-F5344CB8AC3E}">
        <p14:creationId xmlns:p14="http://schemas.microsoft.com/office/powerpoint/2010/main" val="23547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5/26/11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AA76D-85EE-2946-AE8C-F63AC7DCB3FE}" type="slidenum">
              <a:rPr lang="en-US" smtClean="0"/>
              <a:t>‹#›</a:t>
            </a:fld>
            <a:endParaRPr lang="en-US"/>
          </a:p>
        </p:txBody>
      </p:sp>
    </p:spTree>
    <p:extLst>
      <p:ext uri="{BB962C8B-B14F-4D97-AF65-F5344CB8AC3E}">
        <p14:creationId xmlns:p14="http://schemas.microsoft.com/office/powerpoint/2010/main" val="198447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5/26/11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AA76D-85EE-2946-AE8C-F63AC7DCB3FE}" type="slidenum">
              <a:rPr lang="en-US" smtClean="0"/>
              <a:t>‹#›</a:t>
            </a:fld>
            <a:endParaRPr lang="en-US"/>
          </a:p>
        </p:txBody>
      </p:sp>
    </p:spTree>
    <p:extLst>
      <p:ext uri="{BB962C8B-B14F-4D97-AF65-F5344CB8AC3E}">
        <p14:creationId xmlns:p14="http://schemas.microsoft.com/office/powerpoint/2010/main" val="44669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5/26/11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AA76D-85EE-2946-AE8C-F63AC7DCB3FE}" type="slidenum">
              <a:rPr lang="en-US" smtClean="0"/>
              <a:t>‹#›</a:t>
            </a:fld>
            <a:endParaRPr lang="en-US"/>
          </a:p>
        </p:txBody>
      </p:sp>
    </p:spTree>
    <p:extLst>
      <p:ext uri="{BB962C8B-B14F-4D97-AF65-F5344CB8AC3E}">
        <p14:creationId xmlns:p14="http://schemas.microsoft.com/office/powerpoint/2010/main" val="14908281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5/26/11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AA76D-85EE-2946-AE8C-F63AC7DCB3FE}" type="slidenum">
              <a:rPr lang="en-US" smtClean="0"/>
              <a:t>‹#›</a:t>
            </a:fld>
            <a:endParaRPr lang="en-US"/>
          </a:p>
        </p:txBody>
      </p:sp>
    </p:spTree>
    <p:extLst>
      <p:ext uri="{BB962C8B-B14F-4D97-AF65-F5344CB8AC3E}">
        <p14:creationId xmlns:p14="http://schemas.microsoft.com/office/powerpoint/2010/main" val="4175723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wmf"/><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wmf"/><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wmf"/><Relationship Id="rId5" Type="http://schemas.openxmlformats.org/officeDocument/2006/relationships/image" Target="../media/image8.png"/><Relationship Id="rId1" Type="http://schemas.microsoft.com/office/2007/relationships/media" Target="file:///C:\Documents%20and%20Settings\jessica%20wales\Local%20Settings\Temporary%20Internet%20Files\Content.IE5\TVNJDDCA\MSSN00412_0000%5b1%5d.wav" TargetMode="External"/><Relationship Id="rId2" Type="http://schemas.openxmlformats.org/officeDocument/2006/relationships/audio" Target="file:///C:\Documents%20and%20Settings\jessica%20wales\Local%20Settings\Temporary%20Internet%20Files\Content.IE5\TVNJDDCA\MSSN00412_0000%5b1%5d.wa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 Id="rId3" Type="http://schemas.openxmlformats.org/officeDocument/2006/relationships/image" Target="../media/image1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66987C5E-BD33-484C-89E5-872AC4ED3161}" type="slidenum">
              <a:rPr lang="en-US"/>
              <a:pPr>
                <a:defRPr/>
              </a:pPr>
              <a:t>1</a:t>
            </a:fld>
            <a:endParaRPr lang="en-US"/>
          </a:p>
        </p:txBody>
      </p:sp>
      <p:sp>
        <p:nvSpPr>
          <p:cNvPr id="65538" name="Rectangle 2"/>
          <p:cNvSpPr>
            <a:spLocks noGrp="1" noChangeArrowheads="1"/>
          </p:cNvSpPr>
          <p:nvPr>
            <p:ph type="title"/>
          </p:nvPr>
        </p:nvSpPr>
        <p:spPr>
          <a:xfrm>
            <a:off x="219075" y="227013"/>
            <a:ext cx="7477125" cy="839787"/>
          </a:xfrm>
        </p:spPr>
        <p:txBody>
          <a:bodyPr/>
          <a:lstStyle/>
          <a:p>
            <a:pPr algn="ctr" eaLnBrk="1" hangingPunct="1">
              <a:defRPr/>
            </a:pPr>
            <a:r>
              <a:rPr lang="en-US" b="1" smtClean="0">
                <a:latin typeface="Jester" charset="0"/>
                <a:cs typeface="+mj-cs"/>
              </a:rPr>
              <a:t>Cow Poetry</a:t>
            </a:r>
            <a:r>
              <a:rPr lang="en-US" sz="3200" smtClean="0">
                <a:latin typeface="Jester" charset="0"/>
                <a:cs typeface="+mj-cs"/>
              </a:rPr>
              <a:t> </a:t>
            </a:r>
            <a:r>
              <a:rPr lang="en-US" sz="2000" smtClean="0">
                <a:latin typeface="Jester" charset="0"/>
                <a:cs typeface="+mj-cs"/>
              </a:rPr>
              <a:t>by Gary Larson</a:t>
            </a:r>
          </a:p>
        </p:txBody>
      </p:sp>
      <p:pic>
        <p:nvPicPr>
          <p:cNvPr id="7173" name="Picture 3" descr="Cow Poe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14400"/>
            <a:ext cx="5340350" cy="57150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the  Predicate Painters…</a:t>
            </a:r>
            <a:endParaRPr lang="en-US" dirty="0"/>
          </a:p>
        </p:txBody>
      </p:sp>
      <p:sp>
        <p:nvSpPr>
          <p:cNvPr id="3" name="Content Placeholder 2"/>
          <p:cNvSpPr>
            <a:spLocks noGrp="1"/>
          </p:cNvSpPr>
          <p:nvPr>
            <p:ph idx="1"/>
          </p:nvPr>
        </p:nvSpPr>
        <p:spPr>
          <a:xfrm>
            <a:off x="457200" y="1600200"/>
            <a:ext cx="8229600" cy="4756150"/>
          </a:xfrm>
        </p:spPr>
        <p:txBody>
          <a:bodyPr/>
          <a:lstStyle/>
          <a:p>
            <a:r>
              <a:rPr lang="en-US" dirty="0" smtClean="0"/>
              <a:t>On Tuesday the shark, with his sharp teeth, bit five swimmers over and over at the surface in the daylight. </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733800"/>
            <a:ext cx="2822448" cy="2359152"/>
          </a:xfrm>
          <a:prstGeom prst="rect">
            <a:avLst/>
          </a:prstGeom>
          <a:ln w="76200" cmpd="sng">
            <a:solidFill>
              <a:srgbClr val="0000FF"/>
            </a:solidFill>
          </a:ln>
        </p:spPr>
      </p:pic>
      <p:sp>
        <p:nvSpPr>
          <p:cNvPr id="4" name="Slide Number Placeholder 3"/>
          <p:cNvSpPr>
            <a:spLocks noGrp="1"/>
          </p:cNvSpPr>
          <p:nvPr>
            <p:ph type="sldNum" sz="quarter" idx="12"/>
          </p:nvPr>
        </p:nvSpPr>
        <p:spPr/>
        <p:txBody>
          <a:bodyPr/>
          <a:lstStyle/>
          <a:p>
            <a:fld id="{9F4AA76D-85EE-2946-AE8C-F63AC7DCB3FE}" type="slidenum">
              <a:rPr lang="en-US" smtClean="0"/>
              <a:t>10</a:t>
            </a:fld>
            <a:endParaRPr lang="en-US"/>
          </a:p>
        </p:txBody>
      </p:sp>
    </p:spTree>
    <p:extLst>
      <p:ext uri="{BB962C8B-B14F-4D97-AF65-F5344CB8AC3E}">
        <p14:creationId xmlns:p14="http://schemas.microsoft.com/office/powerpoint/2010/main" val="30946959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Paint the Subject…</a:t>
            </a:r>
            <a:endParaRPr lang="en-US" dirty="0"/>
          </a:p>
        </p:txBody>
      </p:sp>
      <p:sp>
        <p:nvSpPr>
          <p:cNvPr id="3" name="Content Placeholder 2"/>
          <p:cNvSpPr>
            <a:spLocks noGrp="1"/>
          </p:cNvSpPr>
          <p:nvPr>
            <p:ph idx="1"/>
          </p:nvPr>
        </p:nvSpPr>
        <p:spPr/>
        <p:txBody>
          <a:bodyPr/>
          <a:lstStyle/>
          <a:p>
            <a:r>
              <a:rPr lang="en-US" dirty="0" smtClean="0"/>
              <a:t>The great white shark, master of the ocean,</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734" y="2892552"/>
            <a:ext cx="2822448" cy="2359152"/>
          </a:xfrm>
          <a:prstGeom prst="rect">
            <a:avLst/>
          </a:prstGeom>
          <a:ln w="76200" cmpd="sng">
            <a:solidFill>
              <a:srgbClr val="0000FF"/>
            </a:solidFill>
          </a:ln>
        </p:spPr>
      </p:pic>
      <p:sp>
        <p:nvSpPr>
          <p:cNvPr id="5" name="Slide Number Placeholder 4"/>
          <p:cNvSpPr>
            <a:spLocks noGrp="1"/>
          </p:cNvSpPr>
          <p:nvPr>
            <p:ph type="sldNum" sz="quarter" idx="12"/>
          </p:nvPr>
        </p:nvSpPr>
        <p:spPr/>
        <p:txBody>
          <a:bodyPr/>
          <a:lstStyle/>
          <a:p>
            <a:fld id="{9F4AA76D-85EE-2946-AE8C-F63AC7DCB3FE}" type="slidenum">
              <a:rPr lang="en-US" smtClean="0"/>
              <a:t>11</a:t>
            </a:fld>
            <a:endParaRPr lang="en-US"/>
          </a:p>
        </p:txBody>
      </p:sp>
    </p:spTree>
    <p:extLst>
      <p:ext uri="{BB962C8B-B14F-4D97-AF65-F5344CB8AC3E}">
        <p14:creationId xmlns:p14="http://schemas.microsoft.com/office/powerpoint/2010/main" val="2827568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Reconsider Word Choices…</a:t>
            </a:r>
            <a:endParaRPr lang="en-US" dirty="0"/>
          </a:p>
        </p:txBody>
      </p:sp>
      <p:sp>
        <p:nvSpPr>
          <p:cNvPr id="3" name="Content Placeholder 2"/>
          <p:cNvSpPr>
            <a:spLocks noGrp="1"/>
          </p:cNvSpPr>
          <p:nvPr>
            <p:ph idx="1"/>
          </p:nvPr>
        </p:nvSpPr>
        <p:spPr/>
        <p:txBody>
          <a:bodyPr/>
          <a:lstStyle/>
          <a:p>
            <a:r>
              <a:rPr lang="en-US" dirty="0" smtClean="0"/>
              <a:t>The great white shark, master of the ocean, </a:t>
            </a:r>
          </a:p>
          <a:p>
            <a:r>
              <a:rPr lang="en-US" dirty="0" smtClean="0"/>
              <a:t>On Tuesday the shark, with his sharp teeth, bit five swimmers over and over at the surface in the daylight. </a:t>
            </a:r>
          </a:p>
          <a:p>
            <a:endParaRPr lang="en-US" dirty="0" smtClean="0"/>
          </a:p>
          <a:p>
            <a:r>
              <a:rPr lang="en-US" b="1" i="1" dirty="0" smtClean="0">
                <a:solidFill>
                  <a:srgbClr val="0000FF"/>
                </a:solidFill>
              </a:rPr>
              <a:t>Bit → chomped</a:t>
            </a:r>
          </a:p>
          <a:p>
            <a:r>
              <a:rPr lang="en-US" b="1" i="1" dirty="0" smtClean="0">
                <a:solidFill>
                  <a:srgbClr val="0000FF"/>
                </a:solidFill>
              </a:rPr>
              <a:t>Over and over → repeatedly</a:t>
            </a:r>
          </a:p>
          <a:p>
            <a:r>
              <a:rPr lang="en-US" b="1" i="1" dirty="0" smtClean="0">
                <a:solidFill>
                  <a:srgbClr val="0000FF"/>
                </a:solidFill>
              </a:rPr>
              <a:t>In the daylight → of the brightly lit water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F4AA76D-85EE-2946-AE8C-F63AC7DCB3FE}" type="slidenum">
              <a:rPr lang="en-US" smtClean="0"/>
              <a:t>12</a:t>
            </a:fld>
            <a:endParaRPr lang="en-US"/>
          </a:p>
        </p:txBody>
      </p:sp>
    </p:spTree>
    <p:extLst>
      <p:ext uri="{BB962C8B-B14F-4D97-AF65-F5344CB8AC3E}">
        <p14:creationId xmlns:p14="http://schemas.microsoft.com/office/powerpoint/2010/main" val="2922211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Finishing Touches…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Refine wording</a:t>
            </a:r>
          </a:p>
          <a:p>
            <a:r>
              <a:rPr lang="en-US" dirty="0" smtClean="0">
                <a:solidFill>
                  <a:srgbClr val="0000FF"/>
                </a:solidFill>
              </a:rPr>
              <a:t>Move sentence parts</a:t>
            </a:r>
          </a:p>
          <a:p>
            <a:r>
              <a:rPr lang="en-US" dirty="0" smtClean="0"/>
              <a:t>Check spelling </a:t>
            </a:r>
          </a:p>
          <a:p>
            <a:r>
              <a:rPr lang="en-US" dirty="0" smtClean="0">
                <a:solidFill>
                  <a:srgbClr val="0000FF"/>
                </a:solidFill>
              </a:rPr>
              <a:t>Check punctuation</a:t>
            </a:r>
          </a:p>
          <a:p>
            <a:endParaRPr lang="en-US" dirty="0" smtClean="0"/>
          </a:p>
          <a:p>
            <a:r>
              <a:rPr lang="en-US" b="1" dirty="0" smtClean="0"/>
              <a:t>On Tuesday, the great white shark, master of the ocean, repeatedly chomped his sharp teeth into five swimmers at the surface of the brightly lit water.</a:t>
            </a:r>
            <a:endParaRPr lang="en-US" b="1"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371600"/>
            <a:ext cx="2822448" cy="2359152"/>
          </a:xfrm>
          <a:prstGeom prst="rect">
            <a:avLst/>
          </a:prstGeom>
          <a:ln w="76200" cmpd="sng">
            <a:solidFill>
              <a:srgbClr val="0000FF"/>
            </a:solidFill>
          </a:ln>
        </p:spPr>
      </p:pic>
      <p:sp>
        <p:nvSpPr>
          <p:cNvPr id="5" name="Slide Number Placeholder 4"/>
          <p:cNvSpPr>
            <a:spLocks noGrp="1"/>
          </p:cNvSpPr>
          <p:nvPr>
            <p:ph type="sldNum" sz="quarter" idx="12"/>
          </p:nvPr>
        </p:nvSpPr>
        <p:spPr/>
        <p:txBody>
          <a:bodyPr/>
          <a:lstStyle/>
          <a:p>
            <a:fld id="{9F4AA76D-85EE-2946-AE8C-F63AC7DCB3FE}" type="slidenum">
              <a:rPr lang="en-US" smtClean="0"/>
              <a:t>13</a:t>
            </a:fld>
            <a:endParaRPr lang="en-US"/>
          </a:p>
        </p:txBody>
      </p:sp>
    </p:spTree>
    <p:extLst>
      <p:ext uri="{BB962C8B-B14F-4D97-AF65-F5344CB8AC3E}">
        <p14:creationId xmlns:p14="http://schemas.microsoft.com/office/powerpoint/2010/main" val="3714951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809398C9-FCA3-D04F-A3FC-99977B0B9167}" type="slidenum">
              <a:rPr lang="en-US"/>
              <a:pPr>
                <a:defRPr/>
              </a:pPr>
              <a:t>14</a:t>
            </a:fld>
            <a:endParaRPr lang="en-US"/>
          </a:p>
        </p:txBody>
      </p:sp>
      <p:sp>
        <p:nvSpPr>
          <p:cNvPr id="95234" name="Rectangle 2"/>
          <p:cNvSpPr>
            <a:spLocks noGrp="1" noChangeArrowheads="1"/>
          </p:cNvSpPr>
          <p:nvPr>
            <p:ph type="title"/>
          </p:nvPr>
        </p:nvSpPr>
        <p:spPr>
          <a:xfrm>
            <a:off x="1143000" y="457200"/>
            <a:ext cx="6629400" cy="1600200"/>
          </a:xfrm>
        </p:spPr>
        <p:txBody>
          <a:bodyPr/>
          <a:lstStyle/>
          <a:p>
            <a:pPr eaLnBrk="1" hangingPunct="1">
              <a:defRPr/>
            </a:pPr>
            <a:r>
              <a:rPr lang="en-US" smtClean="0">
                <a:solidFill>
                  <a:srgbClr val="0000CC"/>
                </a:solidFill>
                <a:cs typeface="+mj-cs"/>
              </a:rPr>
              <a:t>Start With a </a:t>
            </a:r>
            <a:br>
              <a:rPr lang="en-US" smtClean="0">
                <a:solidFill>
                  <a:srgbClr val="0000CC"/>
                </a:solidFill>
                <a:cs typeface="+mj-cs"/>
              </a:rPr>
            </a:br>
            <a:r>
              <a:rPr lang="ja-JP" altLang="en-US" smtClean="0">
                <a:solidFill>
                  <a:srgbClr val="0000CC"/>
                </a:solidFill>
                <a:latin typeface="Arial"/>
                <a:cs typeface="+mj-cs"/>
              </a:rPr>
              <a:t>“</a:t>
            </a:r>
            <a:r>
              <a:rPr lang="en-US" smtClean="0">
                <a:solidFill>
                  <a:srgbClr val="0000CC"/>
                </a:solidFill>
                <a:cs typeface="+mj-cs"/>
              </a:rPr>
              <a:t>Kernel Sentence</a:t>
            </a:r>
            <a:r>
              <a:rPr lang="ja-JP" altLang="en-US" smtClean="0">
                <a:solidFill>
                  <a:srgbClr val="0000CC"/>
                </a:solidFill>
                <a:latin typeface="Arial"/>
                <a:cs typeface="+mj-cs"/>
              </a:rPr>
              <a:t>”</a:t>
            </a:r>
            <a:endParaRPr lang="en-US" smtClean="0">
              <a:solidFill>
                <a:srgbClr val="0000CC"/>
              </a:solidFill>
              <a:cs typeface="+mj-cs"/>
            </a:endParaRPr>
          </a:p>
        </p:txBody>
      </p:sp>
      <p:sp>
        <p:nvSpPr>
          <p:cNvPr id="95235" name="Text Box 3"/>
          <p:cNvSpPr txBox="1">
            <a:spLocks noChangeArrowheads="1"/>
          </p:cNvSpPr>
          <p:nvPr/>
        </p:nvSpPr>
        <p:spPr bwMode="auto">
          <a:xfrm>
            <a:off x="762000" y="2667000"/>
            <a:ext cx="7239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4800" b="0">
                <a:solidFill>
                  <a:srgbClr val="FF0066"/>
                </a:solidFill>
                <a:latin typeface="Comic Sans MS" charset="0"/>
                <a:cs typeface="+mn-cs"/>
              </a:rPr>
              <a:t>Herbert</a:t>
            </a:r>
            <a:r>
              <a:rPr lang="en-US" sz="4800" b="0">
                <a:latin typeface="Comic Sans MS" charset="0"/>
                <a:cs typeface="+mn-cs"/>
              </a:rPr>
              <a:t> </a:t>
            </a:r>
            <a:r>
              <a:rPr lang="en-US" sz="4800" b="0">
                <a:solidFill>
                  <a:srgbClr val="006666"/>
                </a:solidFill>
                <a:latin typeface="Comic Sans MS" charset="0"/>
                <a:cs typeface="+mn-cs"/>
              </a:rPr>
              <a:t>spat</a:t>
            </a:r>
            <a:r>
              <a:rPr lang="en-US" sz="4800" b="0">
                <a:latin typeface="Comic Sans MS" charset="0"/>
                <a:cs typeface="+mn-cs"/>
              </a:rPr>
              <a:t>.</a:t>
            </a:r>
          </a:p>
        </p:txBody>
      </p:sp>
      <p:grpSp>
        <p:nvGrpSpPr>
          <p:cNvPr id="95236" name="Group 4"/>
          <p:cNvGrpSpPr>
            <a:grpSpLocks/>
          </p:cNvGrpSpPr>
          <p:nvPr/>
        </p:nvGrpSpPr>
        <p:grpSpPr bwMode="auto">
          <a:xfrm>
            <a:off x="2133600" y="3733800"/>
            <a:ext cx="2209800" cy="838200"/>
            <a:chOff x="1344" y="2352"/>
            <a:chExt cx="1392" cy="528"/>
          </a:xfrm>
        </p:grpSpPr>
        <p:sp>
          <p:nvSpPr>
            <p:cNvPr id="95237" name="AutoShape 5"/>
            <p:cNvSpPr>
              <a:spLocks noChangeArrowheads="1"/>
            </p:cNvSpPr>
            <p:nvPr/>
          </p:nvSpPr>
          <p:spPr bwMode="auto">
            <a:xfrm>
              <a:off x="1344" y="2352"/>
              <a:ext cx="1392" cy="528"/>
            </a:xfrm>
            <a:prstGeom prst="wedgeRoundRectCallout">
              <a:avLst>
                <a:gd name="adj1" fmla="val -2657"/>
                <a:gd name="adj2" fmla="val -9924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b="0">
                <a:latin typeface="Comic Sans MS" charset="0"/>
                <a:cs typeface="+mn-cs"/>
              </a:endParaRPr>
            </a:p>
          </p:txBody>
        </p:sp>
        <p:sp>
          <p:nvSpPr>
            <p:cNvPr id="95238" name="Text Box 6"/>
            <p:cNvSpPr txBox="1">
              <a:spLocks noChangeArrowheads="1"/>
            </p:cNvSpPr>
            <p:nvPr/>
          </p:nvSpPr>
          <p:spPr bwMode="auto">
            <a:xfrm>
              <a:off x="1488" y="2448"/>
              <a:ext cx="110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latin typeface="Arial Unicode MS" charset="0"/>
                  <a:cs typeface="+mn-cs"/>
                </a:rPr>
                <a:t>Subject</a:t>
              </a:r>
            </a:p>
          </p:txBody>
        </p:sp>
      </p:grpSp>
      <p:grpSp>
        <p:nvGrpSpPr>
          <p:cNvPr id="95239" name="Group 7"/>
          <p:cNvGrpSpPr>
            <a:grpSpLocks/>
          </p:cNvGrpSpPr>
          <p:nvPr/>
        </p:nvGrpSpPr>
        <p:grpSpPr bwMode="auto">
          <a:xfrm>
            <a:off x="4648200" y="3733800"/>
            <a:ext cx="2209800" cy="838200"/>
            <a:chOff x="2928" y="2352"/>
            <a:chExt cx="1296" cy="528"/>
          </a:xfrm>
        </p:grpSpPr>
        <p:sp>
          <p:nvSpPr>
            <p:cNvPr id="95240" name="AutoShape 8"/>
            <p:cNvSpPr>
              <a:spLocks noChangeArrowheads="1"/>
            </p:cNvSpPr>
            <p:nvPr/>
          </p:nvSpPr>
          <p:spPr bwMode="auto">
            <a:xfrm>
              <a:off x="2928" y="2352"/>
              <a:ext cx="1296" cy="528"/>
            </a:xfrm>
            <a:prstGeom prst="wedgeRoundRectCallout">
              <a:avLst>
                <a:gd name="adj1" fmla="val 2083"/>
                <a:gd name="adj2" fmla="val -8863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b="0">
                <a:latin typeface="Comic Sans MS" charset="0"/>
                <a:cs typeface="+mn-cs"/>
              </a:endParaRPr>
            </a:p>
          </p:txBody>
        </p:sp>
        <p:sp>
          <p:nvSpPr>
            <p:cNvPr id="95241" name="Text Box 9"/>
            <p:cNvSpPr txBox="1">
              <a:spLocks noChangeArrowheads="1"/>
            </p:cNvSpPr>
            <p:nvPr/>
          </p:nvSpPr>
          <p:spPr bwMode="auto">
            <a:xfrm>
              <a:off x="2928" y="2448"/>
              <a:ext cx="124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a:latin typeface="Arial Unicode MS" charset="0"/>
                  <a:cs typeface="+mn-cs"/>
                </a:rPr>
                <a:t>Predicate</a:t>
              </a:r>
            </a:p>
          </p:txBody>
        </p:sp>
      </p:grpSp>
      <p:grpSp>
        <p:nvGrpSpPr>
          <p:cNvPr id="40968" name="Group 10"/>
          <p:cNvGrpSpPr>
            <a:grpSpLocks/>
          </p:cNvGrpSpPr>
          <p:nvPr/>
        </p:nvGrpSpPr>
        <p:grpSpPr bwMode="auto">
          <a:xfrm>
            <a:off x="381000" y="304800"/>
            <a:ext cx="762000" cy="762000"/>
            <a:chOff x="240" y="192"/>
            <a:chExt cx="480" cy="480"/>
          </a:xfrm>
        </p:grpSpPr>
        <p:sp>
          <p:nvSpPr>
            <p:cNvPr id="95243" name="Oval 11"/>
            <p:cNvSpPr>
              <a:spLocks noChangeArrowheads="1"/>
            </p:cNvSpPr>
            <p:nvPr/>
          </p:nvSpPr>
          <p:spPr bwMode="auto">
            <a:xfrm>
              <a:off x="240" y="192"/>
              <a:ext cx="480" cy="480"/>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5244" name="Text Box 12"/>
            <p:cNvSpPr txBox="1">
              <a:spLocks noChangeArrowheads="1"/>
            </p:cNvSpPr>
            <p:nvPr/>
          </p:nvSpPr>
          <p:spPr bwMode="auto">
            <a:xfrm>
              <a:off x="288" y="220"/>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b="0">
                  <a:latin typeface="Comic Sans MS" charset="0"/>
                  <a:cs typeface="+mn-cs"/>
                </a:rPr>
                <a:t>1</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3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1000"/>
                                  </p:stCondLst>
                                  <p:childTnLst>
                                    <p:set>
                                      <p:cBhvr>
                                        <p:cTn id="13" dur="1" fill="hold">
                                          <p:stCondLst>
                                            <p:cond delay="0"/>
                                          </p:stCondLst>
                                        </p:cTn>
                                        <p:tgtEl>
                                          <p:spTgt spid="95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F0C327CE-522D-6341-8E14-E5AAE62CA973}" type="slidenum">
              <a:rPr lang="en-US"/>
              <a:pPr>
                <a:defRPr/>
              </a:pPr>
              <a:t>15</a:t>
            </a:fld>
            <a:endParaRPr lang="en-US"/>
          </a:p>
        </p:txBody>
      </p:sp>
      <p:sp>
        <p:nvSpPr>
          <p:cNvPr id="96258" name="Rectangle 2"/>
          <p:cNvSpPr>
            <a:spLocks noGrp="1" noChangeArrowheads="1"/>
          </p:cNvSpPr>
          <p:nvPr>
            <p:ph type="title"/>
          </p:nvPr>
        </p:nvSpPr>
        <p:spPr>
          <a:xfrm>
            <a:off x="1143000" y="0"/>
            <a:ext cx="6629400" cy="1905000"/>
          </a:xfrm>
        </p:spPr>
        <p:txBody>
          <a:bodyPr/>
          <a:lstStyle/>
          <a:p>
            <a:pPr eaLnBrk="1" hangingPunct="1">
              <a:defRPr/>
            </a:pPr>
            <a:r>
              <a:rPr lang="en-US" sz="3600" smtClean="0">
                <a:solidFill>
                  <a:srgbClr val="0000CC"/>
                </a:solidFill>
                <a:cs typeface="+mj-cs"/>
              </a:rPr>
              <a:t>Paint the Predicate</a:t>
            </a:r>
            <a:br>
              <a:rPr lang="en-US" sz="3600" smtClean="0">
                <a:solidFill>
                  <a:srgbClr val="0000CC"/>
                </a:solidFill>
                <a:cs typeface="+mj-cs"/>
              </a:rPr>
            </a:br>
            <a:r>
              <a:rPr lang="en-US" sz="3600" smtClean="0">
                <a:solidFill>
                  <a:srgbClr val="0000CC"/>
                </a:solidFill>
                <a:cs typeface="+mj-cs"/>
              </a:rPr>
              <a:t>(Complex Sentences</a:t>
            </a:r>
            <a:br>
              <a:rPr lang="en-US" sz="3600" smtClean="0">
                <a:solidFill>
                  <a:srgbClr val="0000CC"/>
                </a:solidFill>
                <a:cs typeface="+mj-cs"/>
              </a:rPr>
            </a:br>
            <a:r>
              <a:rPr lang="en-US" sz="3600" smtClean="0">
                <a:solidFill>
                  <a:srgbClr val="0000CC"/>
                </a:solidFill>
                <a:cs typeface="+mj-cs"/>
              </a:rPr>
              <a:t>&amp; Varied Details)</a:t>
            </a:r>
          </a:p>
        </p:txBody>
      </p:sp>
      <p:sp>
        <p:nvSpPr>
          <p:cNvPr id="96259" name="Text Box 3"/>
          <p:cNvSpPr txBox="1">
            <a:spLocks noChangeArrowheads="1"/>
          </p:cNvSpPr>
          <p:nvPr/>
        </p:nvSpPr>
        <p:spPr bwMode="auto">
          <a:xfrm>
            <a:off x="1447800" y="2133600"/>
            <a:ext cx="6324600"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800" b="0">
                <a:solidFill>
                  <a:srgbClr val="FF0066"/>
                </a:solidFill>
                <a:latin typeface="Comic Sans MS" charset="0"/>
                <a:cs typeface="+mn-cs"/>
              </a:rPr>
              <a:t>Herbert</a:t>
            </a:r>
            <a:r>
              <a:rPr lang="en-US" sz="4800" b="0">
                <a:latin typeface="Comic Sans MS" charset="0"/>
                <a:cs typeface="+mn-cs"/>
              </a:rPr>
              <a:t> </a:t>
            </a:r>
            <a:r>
              <a:rPr lang="en-US" sz="4800" b="0">
                <a:solidFill>
                  <a:srgbClr val="006666"/>
                </a:solidFill>
                <a:latin typeface="Comic Sans MS" charset="0"/>
                <a:cs typeface="+mn-cs"/>
              </a:rPr>
              <a:t>spat at the visitors who came too close to his cage during his afternoon meal</a:t>
            </a:r>
            <a:r>
              <a:rPr lang="en-US" sz="4800" b="0">
                <a:latin typeface="Comic Sans MS" charset="0"/>
                <a:cs typeface="+mn-cs"/>
              </a:rPr>
              <a:t>.</a:t>
            </a:r>
          </a:p>
        </p:txBody>
      </p:sp>
      <p:grpSp>
        <p:nvGrpSpPr>
          <p:cNvPr id="96260" name="Group 4"/>
          <p:cNvGrpSpPr>
            <a:grpSpLocks/>
          </p:cNvGrpSpPr>
          <p:nvPr/>
        </p:nvGrpSpPr>
        <p:grpSpPr bwMode="auto">
          <a:xfrm>
            <a:off x="0" y="1752602"/>
            <a:ext cx="1895929" cy="614363"/>
            <a:chOff x="144" y="1200"/>
            <a:chExt cx="1140" cy="387"/>
          </a:xfrm>
        </p:grpSpPr>
        <p:sp>
          <p:nvSpPr>
            <p:cNvPr id="96261" name="AutoShape 5"/>
            <p:cNvSpPr>
              <a:spLocks noChangeArrowheads="1"/>
            </p:cNvSpPr>
            <p:nvPr/>
          </p:nvSpPr>
          <p:spPr bwMode="auto">
            <a:xfrm>
              <a:off x="144" y="1200"/>
              <a:ext cx="1008" cy="384"/>
            </a:xfrm>
            <a:prstGeom prst="wedgeRoundRectCallout">
              <a:avLst>
                <a:gd name="adj1" fmla="val 44741"/>
                <a:gd name="adj2" fmla="val 7265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b="0">
                <a:latin typeface="Comic Sans MS" charset="0"/>
                <a:cs typeface="+mn-cs"/>
              </a:endParaRPr>
            </a:p>
          </p:txBody>
        </p:sp>
        <p:sp>
          <p:nvSpPr>
            <p:cNvPr id="96262" name="Text Box 6"/>
            <p:cNvSpPr txBox="1">
              <a:spLocks noChangeArrowheads="1"/>
            </p:cNvSpPr>
            <p:nvPr/>
          </p:nvSpPr>
          <p:spPr bwMode="auto">
            <a:xfrm>
              <a:off x="144" y="1219"/>
              <a:ext cx="114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200" dirty="0">
                  <a:latin typeface="Arial Unicode MS" charset="0"/>
                  <a:cs typeface="+mn-cs"/>
                </a:rPr>
                <a:t>Subject</a:t>
              </a:r>
            </a:p>
          </p:txBody>
        </p:sp>
      </p:grpSp>
      <p:grpSp>
        <p:nvGrpSpPr>
          <p:cNvPr id="96263" name="Group 7"/>
          <p:cNvGrpSpPr>
            <a:grpSpLocks/>
          </p:cNvGrpSpPr>
          <p:nvPr/>
        </p:nvGrpSpPr>
        <p:grpSpPr bwMode="auto">
          <a:xfrm>
            <a:off x="3810000" y="5334000"/>
            <a:ext cx="3810000" cy="1066800"/>
            <a:chOff x="2448" y="3504"/>
            <a:chExt cx="2400" cy="672"/>
          </a:xfrm>
        </p:grpSpPr>
        <p:sp>
          <p:nvSpPr>
            <p:cNvPr id="96264" name="AutoShape 8"/>
            <p:cNvSpPr>
              <a:spLocks noChangeArrowheads="1"/>
            </p:cNvSpPr>
            <p:nvPr/>
          </p:nvSpPr>
          <p:spPr bwMode="auto">
            <a:xfrm>
              <a:off x="2448" y="3504"/>
              <a:ext cx="2400" cy="672"/>
            </a:xfrm>
            <a:prstGeom prst="wedgeRoundRectCallout">
              <a:avLst>
                <a:gd name="adj1" fmla="val -18625"/>
                <a:gd name="adj2" fmla="val -8616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b="0">
                <a:latin typeface="Comic Sans MS" charset="0"/>
                <a:cs typeface="+mn-cs"/>
              </a:endParaRPr>
            </a:p>
          </p:txBody>
        </p:sp>
        <p:sp>
          <p:nvSpPr>
            <p:cNvPr id="96265" name="Text Box 9"/>
            <p:cNvSpPr txBox="1">
              <a:spLocks noChangeArrowheads="1"/>
            </p:cNvSpPr>
            <p:nvPr/>
          </p:nvSpPr>
          <p:spPr bwMode="auto">
            <a:xfrm>
              <a:off x="2448" y="3552"/>
              <a:ext cx="2400"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a:latin typeface="Arial Unicode MS" charset="0"/>
                  <a:cs typeface="+mn-cs"/>
                </a:rPr>
                <a:t>Painted Predicate</a:t>
              </a:r>
            </a:p>
            <a:p>
              <a:pPr algn="ctr">
                <a:defRPr/>
              </a:pPr>
              <a:r>
                <a:rPr lang="en-US" sz="2400">
                  <a:latin typeface="Arial Unicode MS" charset="0"/>
                  <a:cs typeface="+mn-cs"/>
                </a:rPr>
                <a:t>(how, where, when, why)</a:t>
              </a:r>
            </a:p>
          </p:txBody>
        </p:sp>
      </p:grpSp>
      <p:grpSp>
        <p:nvGrpSpPr>
          <p:cNvPr id="41991" name="Group 10"/>
          <p:cNvGrpSpPr>
            <a:grpSpLocks/>
          </p:cNvGrpSpPr>
          <p:nvPr/>
        </p:nvGrpSpPr>
        <p:grpSpPr bwMode="auto">
          <a:xfrm>
            <a:off x="381000" y="304800"/>
            <a:ext cx="762000" cy="762000"/>
            <a:chOff x="240" y="192"/>
            <a:chExt cx="480" cy="480"/>
          </a:xfrm>
        </p:grpSpPr>
        <p:sp>
          <p:nvSpPr>
            <p:cNvPr id="96267" name="Oval 11"/>
            <p:cNvSpPr>
              <a:spLocks noChangeArrowheads="1"/>
            </p:cNvSpPr>
            <p:nvPr/>
          </p:nvSpPr>
          <p:spPr bwMode="auto">
            <a:xfrm>
              <a:off x="240" y="192"/>
              <a:ext cx="480" cy="480"/>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6268" name="Text Box 12"/>
            <p:cNvSpPr txBox="1">
              <a:spLocks noChangeArrowheads="1"/>
            </p:cNvSpPr>
            <p:nvPr/>
          </p:nvSpPr>
          <p:spPr bwMode="auto">
            <a:xfrm>
              <a:off x="288" y="220"/>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b="0">
                  <a:latin typeface="Comic Sans MS" charset="0"/>
                  <a:cs typeface="+mn-cs"/>
                </a:rPr>
                <a:t>2</a:t>
              </a:r>
            </a:p>
          </p:txBody>
        </p:sp>
      </p:grpSp>
      <p:sp>
        <p:nvSpPr>
          <p:cNvPr id="2" name="TextBox 1"/>
          <p:cNvSpPr txBox="1"/>
          <p:nvPr/>
        </p:nvSpPr>
        <p:spPr>
          <a:xfrm>
            <a:off x="7772399" y="4679268"/>
            <a:ext cx="1099781" cy="1283910"/>
          </a:xfrm>
          <a:prstGeom prst="leftArrow">
            <a:avLst/>
          </a:prstGeom>
          <a:solidFill>
            <a:srgbClr val="FFFF00"/>
          </a:solidFill>
          <a:ln w="57150" cmpd="sng">
            <a:solidFill>
              <a:srgbClr val="FF0000"/>
            </a:solidFill>
            <a:prstDash val="sysDash"/>
          </a:ln>
        </p:spPr>
        <p:txBody>
          <a:bodyPr wrap="square" rtlCol="0">
            <a:spAutoFit/>
          </a:bodyPr>
          <a:lstStyle/>
          <a:p>
            <a:r>
              <a:rPr lang="en-US" b="1" i="1" u="sng" dirty="0" smtClean="0">
                <a:solidFill>
                  <a:srgbClr val="FF0000"/>
                </a:solidFill>
              </a:rPr>
              <a:t>1 at a time</a:t>
            </a:r>
            <a:endParaRPr lang="en-US" b="1" i="1" u="sng"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fade">
                                      <p:cBhvr>
                                        <p:cTn id="7" dur="500"/>
                                        <p:tgtEl>
                                          <p:spTgt spid="96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6260"/>
                                        </p:tgtEl>
                                        <p:attrNameLst>
                                          <p:attrName>style.visibility</p:attrName>
                                        </p:attrNameLst>
                                      </p:cBhvr>
                                      <p:to>
                                        <p:strVal val="visible"/>
                                      </p:to>
                                    </p:set>
                                    <p:animEffect transition="in" filter="fade">
                                      <p:cBhvr>
                                        <p:cTn id="12" dur="500"/>
                                        <p:tgtEl>
                                          <p:spTgt spid="96260"/>
                                        </p:tgtEl>
                                      </p:cBhvr>
                                    </p:animEffect>
                                  </p:childTnLst>
                                </p:cTn>
                              </p:par>
                            </p:childTnLst>
                          </p:cTn>
                        </p:par>
                        <p:par>
                          <p:cTn id="13" fill="hold" nodeType="afterGroup">
                            <p:stCondLst>
                              <p:cond delay="500"/>
                            </p:stCondLst>
                            <p:childTnLst>
                              <p:par>
                                <p:cTn id="14" presetID="1" presetClass="entr" presetSubtype="0" fill="hold" nodeType="afterEffect">
                                  <p:stCondLst>
                                    <p:cond delay="1000"/>
                                  </p:stCondLst>
                                  <p:childTnLst>
                                    <p:set>
                                      <p:cBhvr>
                                        <p:cTn id="15" dur="1" fill="hold">
                                          <p:stCondLst>
                                            <p:cond delay="0"/>
                                          </p:stCondLst>
                                        </p:cTn>
                                        <p:tgtEl>
                                          <p:spTgt spid="9626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72A6CA4A-D3A4-CC4C-9ED0-B77536E5F37E}" type="slidenum">
              <a:rPr lang="en-US"/>
              <a:pPr>
                <a:defRPr/>
              </a:pPr>
              <a:t>16</a:t>
            </a:fld>
            <a:endParaRPr lang="en-US"/>
          </a:p>
        </p:txBody>
      </p:sp>
      <p:sp>
        <p:nvSpPr>
          <p:cNvPr id="97282" name="Rectangle 2"/>
          <p:cNvSpPr>
            <a:spLocks noGrp="1" noChangeArrowheads="1"/>
          </p:cNvSpPr>
          <p:nvPr>
            <p:ph type="title"/>
          </p:nvPr>
        </p:nvSpPr>
        <p:spPr>
          <a:xfrm>
            <a:off x="1066800" y="228600"/>
            <a:ext cx="6781800" cy="2057400"/>
          </a:xfrm>
        </p:spPr>
        <p:txBody>
          <a:bodyPr/>
          <a:lstStyle/>
          <a:p>
            <a:pPr eaLnBrk="1" hangingPunct="1">
              <a:defRPr/>
            </a:pPr>
            <a:r>
              <a:rPr lang="en-US" sz="3600" smtClean="0">
                <a:solidFill>
                  <a:srgbClr val="0000CC"/>
                </a:solidFill>
                <a:cs typeface="+mj-cs"/>
              </a:rPr>
              <a:t>Move the</a:t>
            </a:r>
            <a:br>
              <a:rPr lang="en-US" sz="3600" smtClean="0">
                <a:solidFill>
                  <a:srgbClr val="0000CC"/>
                </a:solidFill>
                <a:cs typeface="+mj-cs"/>
              </a:rPr>
            </a:br>
            <a:r>
              <a:rPr lang="en-US" sz="3600" smtClean="0">
                <a:solidFill>
                  <a:srgbClr val="0000CC"/>
                </a:solidFill>
                <a:cs typeface="+mj-cs"/>
              </a:rPr>
              <a:t>Predicate Painters</a:t>
            </a:r>
            <a:br>
              <a:rPr lang="en-US" sz="3600" smtClean="0">
                <a:solidFill>
                  <a:srgbClr val="0000CC"/>
                </a:solidFill>
                <a:cs typeface="+mj-cs"/>
              </a:rPr>
            </a:br>
            <a:r>
              <a:rPr lang="en-US" sz="3600" smtClean="0">
                <a:solidFill>
                  <a:srgbClr val="0000CC"/>
                </a:solidFill>
                <a:cs typeface="+mj-cs"/>
              </a:rPr>
              <a:t>(Varied Sentence Structure)</a:t>
            </a:r>
          </a:p>
        </p:txBody>
      </p:sp>
      <p:sp>
        <p:nvSpPr>
          <p:cNvPr id="97283" name="Text Box 3"/>
          <p:cNvSpPr txBox="1">
            <a:spLocks noChangeArrowheads="1"/>
          </p:cNvSpPr>
          <p:nvPr/>
        </p:nvSpPr>
        <p:spPr bwMode="auto">
          <a:xfrm>
            <a:off x="838200" y="2314575"/>
            <a:ext cx="70866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4800" b="0">
                <a:solidFill>
                  <a:srgbClr val="006666"/>
                </a:solidFill>
                <a:latin typeface="Comic Sans MS" charset="0"/>
                <a:cs typeface="+mn-cs"/>
              </a:rPr>
              <a:t>During his meal</a:t>
            </a:r>
            <a:r>
              <a:rPr lang="en-US" sz="4800" b="0">
                <a:solidFill>
                  <a:srgbClr val="CC0066"/>
                </a:solidFill>
                <a:latin typeface="Comic Sans MS" charset="0"/>
                <a:cs typeface="+mn-cs"/>
              </a:rPr>
              <a:t>,</a:t>
            </a:r>
            <a:r>
              <a:rPr lang="en-US" sz="4800" b="0">
                <a:solidFill>
                  <a:srgbClr val="800080"/>
                </a:solidFill>
                <a:latin typeface="Comic Sans MS" charset="0"/>
                <a:cs typeface="+mn-cs"/>
              </a:rPr>
              <a:t> </a:t>
            </a:r>
            <a:r>
              <a:rPr lang="en-US" sz="4800" b="0">
                <a:solidFill>
                  <a:srgbClr val="FF0066"/>
                </a:solidFill>
                <a:latin typeface="Comic Sans MS" charset="0"/>
                <a:cs typeface="+mn-cs"/>
              </a:rPr>
              <a:t>Herbert</a:t>
            </a:r>
            <a:r>
              <a:rPr lang="en-US" sz="4800" b="0">
                <a:latin typeface="Comic Sans MS" charset="0"/>
                <a:cs typeface="+mn-cs"/>
              </a:rPr>
              <a:t> </a:t>
            </a:r>
            <a:r>
              <a:rPr lang="en-US" sz="4800" b="0">
                <a:solidFill>
                  <a:srgbClr val="006666"/>
                </a:solidFill>
                <a:latin typeface="Comic Sans MS" charset="0"/>
                <a:cs typeface="+mn-cs"/>
              </a:rPr>
              <a:t>spat at the zoo visitors who came too close to his cage</a:t>
            </a:r>
            <a:r>
              <a:rPr lang="en-US" sz="4800" b="0">
                <a:latin typeface="Comic Sans MS" charset="0"/>
                <a:cs typeface="+mn-cs"/>
              </a:rPr>
              <a:t>.</a:t>
            </a:r>
          </a:p>
        </p:txBody>
      </p:sp>
      <p:grpSp>
        <p:nvGrpSpPr>
          <p:cNvPr id="97284" name="Group 4"/>
          <p:cNvGrpSpPr>
            <a:grpSpLocks/>
          </p:cNvGrpSpPr>
          <p:nvPr/>
        </p:nvGrpSpPr>
        <p:grpSpPr bwMode="auto">
          <a:xfrm>
            <a:off x="152400" y="2438400"/>
            <a:ext cx="1663700" cy="609600"/>
            <a:chOff x="96" y="1536"/>
            <a:chExt cx="1048" cy="384"/>
          </a:xfrm>
        </p:grpSpPr>
        <p:sp>
          <p:nvSpPr>
            <p:cNvPr id="97285" name="AutoShape 5"/>
            <p:cNvSpPr>
              <a:spLocks noChangeArrowheads="1"/>
            </p:cNvSpPr>
            <p:nvPr/>
          </p:nvSpPr>
          <p:spPr bwMode="auto">
            <a:xfrm>
              <a:off x="96" y="1536"/>
              <a:ext cx="1008" cy="384"/>
            </a:xfrm>
            <a:prstGeom prst="wedgeRoundRectCallout">
              <a:avLst>
                <a:gd name="adj1" fmla="val 64782"/>
                <a:gd name="adj2" fmla="val 7604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b="0">
                <a:latin typeface="Comic Sans MS" charset="0"/>
                <a:cs typeface="+mn-cs"/>
              </a:endParaRPr>
            </a:p>
          </p:txBody>
        </p:sp>
        <p:sp>
          <p:nvSpPr>
            <p:cNvPr id="97286" name="Text Box 6"/>
            <p:cNvSpPr txBox="1">
              <a:spLocks noChangeArrowheads="1"/>
            </p:cNvSpPr>
            <p:nvPr/>
          </p:nvSpPr>
          <p:spPr bwMode="auto">
            <a:xfrm>
              <a:off x="96" y="1536"/>
              <a:ext cx="104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latin typeface="Arial Unicode MS" charset="0"/>
                  <a:cs typeface="+mn-cs"/>
                </a:rPr>
                <a:t>Subject</a:t>
              </a:r>
            </a:p>
          </p:txBody>
        </p:sp>
      </p:grpSp>
      <p:grpSp>
        <p:nvGrpSpPr>
          <p:cNvPr id="43015" name="Group 7"/>
          <p:cNvGrpSpPr>
            <a:grpSpLocks/>
          </p:cNvGrpSpPr>
          <p:nvPr/>
        </p:nvGrpSpPr>
        <p:grpSpPr bwMode="auto">
          <a:xfrm>
            <a:off x="381000" y="304800"/>
            <a:ext cx="762000" cy="762000"/>
            <a:chOff x="240" y="192"/>
            <a:chExt cx="480" cy="480"/>
          </a:xfrm>
        </p:grpSpPr>
        <p:sp>
          <p:nvSpPr>
            <p:cNvPr id="97288" name="Oval 8"/>
            <p:cNvSpPr>
              <a:spLocks noChangeArrowheads="1"/>
            </p:cNvSpPr>
            <p:nvPr/>
          </p:nvSpPr>
          <p:spPr bwMode="auto">
            <a:xfrm>
              <a:off x="240" y="192"/>
              <a:ext cx="480" cy="480"/>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7289" name="Text Box 9"/>
            <p:cNvSpPr txBox="1">
              <a:spLocks noChangeArrowheads="1"/>
            </p:cNvSpPr>
            <p:nvPr/>
          </p:nvSpPr>
          <p:spPr bwMode="auto">
            <a:xfrm>
              <a:off x="288" y="220"/>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b="0">
                  <a:latin typeface="Comic Sans MS" charset="0"/>
                  <a:cs typeface="+mn-cs"/>
                </a:rPr>
                <a:t>3</a:t>
              </a:r>
            </a:p>
          </p:txBody>
        </p:sp>
      </p:grpSp>
      <p:grpSp>
        <p:nvGrpSpPr>
          <p:cNvPr id="97290" name="Group 10"/>
          <p:cNvGrpSpPr>
            <a:grpSpLocks/>
          </p:cNvGrpSpPr>
          <p:nvPr/>
        </p:nvGrpSpPr>
        <p:grpSpPr bwMode="auto">
          <a:xfrm>
            <a:off x="3048000" y="5486400"/>
            <a:ext cx="4267200" cy="1066800"/>
            <a:chOff x="2496" y="3456"/>
            <a:chExt cx="1632" cy="672"/>
          </a:xfrm>
        </p:grpSpPr>
        <p:sp>
          <p:nvSpPr>
            <p:cNvPr id="97291" name="AutoShape 11"/>
            <p:cNvSpPr>
              <a:spLocks noChangeArrowheads="1"/>
            </p:cNvSpPr>
            <p:nvPr/>
          </p:nvSpPr>
          <p:spPr bwMode="auto">
            <a:xfrm>
              <a:off x="2592" y="3456"/>
              <a:ext cx="1488" cy="672"/>
            </a:xfrm>
            <a:prstGeom prst="wedgeRoundRectCallout">
              <a:avLst>
                <a:gd name="adj1" fmla="val -12296"/>
                <a:gd name="adj2" fmla="val -8616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b="0">
                <a:latin typeface="Comic Sans MS" charset="0"/>
                <a:cs typeface="+mn-cs"/>
              </a:endParaRPr>
            </a:p>
          </p:txBody>
        </p:sp>
        <p:sp>
          <p:nvSpPr>
            <p:cNvPr id="97292" name="Text Box 12"/>
            <p:cNvSpPr txBox="1">
              <a:spLocks noChangeArrowheads="1"/>
            </p:cNvSpPr>
            <p:nvPr/>
          </p:nvSpPr>
          <p:spPr bwMode="auto">
            <a:xfrm>
              <a:off x="2496" y="3456"/>
              <a:ext cx="163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a:latin typeface="Arial Unicode MS" charset="0"/>
                  <a:cs typeface="+mn-cs"/>
                </a:rPr>
                <a:t>Predicate</a:t>
              </a:r>
            </a:p>
            <a:p>
              <a:pPr algn="ctr">
                <a:defRPr/>
              </a:pPr>
              <a:r>
                <a:rPr lang="en-US" sz="3200">
                  <a:latin typeface="Arial Unicode MS" charset="0"/>
                  <a:cs typeface="+mn-cs"/>
                </a:rPr>
                <a:t>Moved / Broken-up</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fade">
                                      <p:cBhvr>
                                        <p:cTn id="7" dur="500"/>
                                        <p:tgtEl>
                                          <p:spTgt spid="97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7284"/>
                                        </p:tgtEl>
                                        <p:attrNameLst>
                                          <p:attrName>style.visibility</p:attrName>
                                        </p:attrNameLst>
                                      </p:cBhvr>
                                      <p:to>
                                        <p:strVal val="visible"/>
                                      </p:to>
                                    </p:set>
                                    <p:animEffect transition="in" filter="fade">
                                      <p:cBhvr>
                                        <p:cTn id="12" dur="500"/>
                                        <p:tgtEl>
                                          <p:spTgt spid="972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7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F47BB835-9D8D-7E42-8679-8772AC3A5D1F}" type="slidenum">
              <a:rPr lang="en-US"/>
              <a:pPr>
                <a:defRPr/>
              </a:pPr>
              <a:t>17</a:t>
            </a:fld>
            <a:endParaRPr lang="en-US"/>
          </a:p>
        </p:txBody>
      </p:sp>
      <p:sp>
        <p:nvSpPr>
          <p:cNvPr id="98306" name="Rectangle 2"/>
          <p:cNvSpPr>
            <a:spLocks noGrp="1" noChangeArrowheads="1"/>
          </p:cNvSpPr>
          <p:nvPr>
            <p:ph type="title"/>
          </p:nvPr>
        </p:nvSpPr>
        <p:spPr>
          <a:xfrm>
            <a:off x="1143000" y="228600"/>
            <a:ext cx="6629400" cy="652463"/>
          </a:xfrm>
        </p:spPr>
        <p:txBody>
          <a:bodyPr>
            <a:normAutofit fontScale="90000"/>
          </a:bodyPr>
          <a:lstStyle/>
          <a:p>
            <a:pPr eaLnBrk="1" hangingPunct="1">
              <a:defRPr/>
            </a:pPr>
            <a:r>
              <a:rPr lang="en-US" smtClean="0">
                <a:solidFill>
                  <a:srgbClr val="0000CC"/>
                </a:solidFill>
                <a:cs typeface="+mj-cs"/>
              </a:rPr>
              <a:t>Paint the Subject</a:t>
            </a:r>
          </a:p>
        </p:txBody>
      </p:sp>
      <p:sp>
        <p:nvSpPr>
          <p:cNvPr id="98307" name="Text Box 3"/>
          <p:cNvSpPr txBox="1">
            <a:spLocks noChangeArrowheads="1"/>
          </p:cNvSpPr>
          <p:nvPr/>
        </p:nvSpPr>
        <p:spPr bwMode="auto">
          <a:xfrm>
            <a:off x="838200" y="1524000"/>
            <a:ext cx="7239000"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4800" b="0">
                <a:solidFill>
                  <a:srgbClr val="006666"/>
                </a:solidFill>
                <a:latin typeface="Comic Sans MS" charset="0"/>
                <a:cs typeface="+mn-cs"/>
              </a:rPr>
              <a:t>During his meal,</a:t>
            </a:r>
            <a:r>
              <a:rPr lang="en-US" sz="4800" b="0">
                <a:solidFill>
                  <a:srgbClr val="800080"/>
                </a:solidFill>
                <a:latin typeface="Comic Sans MS" charset="0"/>
                <a:cs typeface="+mn-cs"/>
              </a:rPr>
              <a:t> </a:t>
            </a:r>
            <a:r>
              <a:rPr lang="en-US" sz="4800" b="0">
                <a:solidFill>
                  <a:srgbClr val="FF0066"/>
                </a:solidFill>
                <a:latin typeface="Comic Sans MS" charset="0"/>
                <a:cs typeface="+mn-cs"/>
              </a:rPr>
              <a:t>Herbert, the aging orangutan,</a:t>
            </a:r>
            <a:r>
              <a:rPr lang="en-US" sz="4800" b="0">
                <a:latin typeface="Comic Sans MS" charset="0"/>
                <a:cs typeface="+mn-cs"/>
              </a:rPr>
              <a:t> </a:t>
            </a:r>
            <a:r>
              <a:rPr lang="en-US" sz="4800" b="0">
                <a:solidFill>
                  <a:srgbClr val="006666"/>
                </a:solidFill>
                <a:latin typeface="Comic Sans MS" charset="0"/>
                <a:cs typeface="+mn-cs"/>
              </a:rPr>
              <a:t>spat at the zoo visitors who came too close to his cage.</a:t>
            </a:r>
          </a:p>
        </p:txBody>
      </p:sp>
      <p:grpSp>
        <p:nvGrpSpPr>
          <p:cNvPr id="98308" name="Group 4"/>
          <p:cNvGrpSpPr>
            <a:grpSpLocks/>
          </p:cNvGrpSpPr>
          <p:nvPr/>
        </p:nvGrpSpPr>
        <p:grpSpPr bwMode="auto">
          <a:xfrm>
            <a:off x="152400" y="1752600"/>
            <a:ext cx="1676400" cy="1066800"/>
            <a:chOff x="96" y="1104"/>
            <a:chExt cx="1056" cy="672"/>
          </a:xfrm>
        </p:grpSpPr>
        <p:sp>
          <p:nvSpPr>
            <p:cNvPr id="98309" name="AutoShape 5"/>
            <p:cNvSpPr>
              <a:spLocks noChangeArrowheads="1"/>
            </p:cNvSpPr>
            <p:nvPr/>
          </p:nvSpPr>
          <p:spPr bwMode="auto">
            <a:xfrm>
              <a:off x="96" y="1104"/>
              <a:ext cx="1008" cy="672"/>
            </a:xfrm>
            <a:prstGeom prst="wedgeRoundRectCallout">
              <a:avLst>
                <a:gd name="adj1" fmla="val 60218"/>
                <a:gd name="adj2" fmla="val 7619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b="0">
                <a:latin typeface="Comic Sans MS" charset="0"/>
                <a:cs typeface="+mn-cs"/>
              </a:endParaRPr>
            </a:p>
          </p:txBody>
        </p:sp>
        <p:sp>
          <p:nvSpPr>
            <p:cNvPr id="98310" name="Text Box 6"/>
            <p:cNvSpPr txBox="1">
              <a:spLocks noChangeArrowheads="1"/>
            </p:cNvSpPr>
            <p:nvPr/>
          </p:nvSpPr>
          <p:spPr bwMode="auto">
            <a:xfrm>
              <a:off x="104" y="1152"/>
              <a:ext cx="1048"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5000"/>
                </a:lnSpc>
                <a:defRPr/>
              </a:pPr>
              <a:r>
                <a:rPr lang="en-US" sz="3200">
                  <a:latin typeface="Arial Unicode MS" charset="0"/>
                  <a:cs typeface="+mn-cs"/>
                </a:rPr>
                <a:t>Painted</a:t>
              </a:r>
            </a:p>
            <a:p>
              <a:pPr>
                <a:lnSpc>
                  <a:spcPct val="85000"/>
                </a:lnSpc>
                <a:defRPr/>
              </a:pPr>
              <a:r>
                <a:rPr lang="en-US" sz="3200">
                  <a:latin typeface="Arial Unicode MS" charset="0"/>
                  <a:cs typeface="+mn-cs"/>
                </a:rPr>
                <a:t>Subject</a:t>
              </a:r>
            </a:p>
          </p:txBody>
        </p:sp>
      </p:grpSp>
      <p:grpSp>
        <p:nvGrpSpPr>
          <p:cNvPr id="44039" name="Group 7"/>
          <p:cNvGrpSpPr>
            <a:grpSpLocks/>
          </p:cNvGrpSpPr>
          <p:nvPr/>
        </p:nvGrpSpPr>
        <p:grpSpPr bwMode="auto">
          <a:xfrm>
            <a:off x="381000" y="304800"/>
            <a:ext cx="762000" cy="762000"/>
            <a:chOff x="240" y="192"/>
            <a:chExt cx="480" cy="480"/>
          </a:xfrm>
        </p:grpSpPr>
        <p:sp>
          <p:nvSpPr>
            <p:cNvPr id="98312" name="Oval 8"/>
            <p:cNvSpPr>
              <a:spLocks noChangeArrowheads="1"/>
            </p:cNvSpPr>
            <p:nvPr/>
          </p:nvSpPr>
          <p:spPr bwMode="auto">
            <a:xfrm>
              <a:off x="240" y="192"/>
              <a:ext cx="480" cy="480"/>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8313" name="Text Box 9"/>
            <p:cNvSpPr txBox="1">
              <a:spLocks noChangeArrowheads="1"/>
            </p:cNvSpPr>
            <p:nvPr/>
          </p:nvSpPr>
          <p:spPr bwMode="auto">
            <a:xfrm>
              <a:off x="288" y="220"/>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b="0">
                  <a:latin typeface="Comic Sans MS" charset="0"/>
                  <a:cs typeface="+mn-cs"/>
                </a:rPr>
                <a:t>4</a:t>
              </a:r>
            </a:p>
          </p:txBody>
        </p:sp>
      </p:grpSp>
      <p:grpSp>
        <p:nvGrpSpPr>
          <p:cNvPr id="98314" name="Group 10"/>
          <p:cNvGrpSpPr>
            <a:grpSpLocks/>
          </p:cNvGrpSpPr>
          <p:nvPr/>
        </p:nvGrpSpPr>
        <p:grpSpPr bwMode="auto">
          <a:xfrm>
            <a:off x="2590800" y="5486400"/>
            <a:ext cx="4343400" cy="1066800"/>
            <a:chOff x="2496" y="3456"/>
            <a:chExt cx="1632" cy="672"/>
          </a:xfrm>
        </p:grpSpPr>
        <p:sp>
          <p:nvSpPr>
            <p:cNvPr id="98315" name="AutoShape 11"/>
            <p:cNvSpPr>
              <a:spLocks noChangeArrowheads="1"/>
            </p:cNvSpPr>
            <p:nvPr/>
          </p:nvSpPr>
          <p:spPr bwMode="auto">
            <a:xfrm>
              <a:off x="2592" y="3456"/>
              <a:ext cx="1488" cy="672"/>
            </a:xfrm>
            <a:prstGeom prst="wedgeRoundRectCallout">
              <a:avLst>
                <a:gd name="adj1" fmla="val -12296"/>
                <a:gd name="adj2" fmla="val -8616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b="0">
                <a:latin typeface="Comic Sans MS" charset="0"/>
                <a:cs typeface="+mn-cs"/>
              </a:endParaRPr>
            </a:p>
          </p:txBody>
        </p:sp>
        <p:sp>
          <p:nvSpPr>
            <p:cNvPr id="98316" name="Text Box 12"/>
            <p:cNvSpPr txBox="1">
              <a:spLocks noChangeArrowheads="1"/>
            </p:cNvSpPr>
            <p:nvPr/>
          </p:nvSpPr>
          <p:spPr bwMode="auto">
            <a:xfrm>
              <a:off x="2496" y="3456"/>
              <a:ext cx="163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a:latin typeface="Arial Unicode MS" charset="0"/>
                  <a:cs typeface="+mn-cs"/>
                </a:rPr>
                <a:t>Predicate</a:t>
              </a:r>
            </a:p>
            <a:p>
              <a:pPr algn="ctr">
                <a:defRPr/>
              </a:pPr>
              <a:r>
                <a:rPr lang="en-US" sz="3200">
                  <a:latin typeface="Arial Unicode MS" charset="0"/>
                  <a:cs typeface="+mn-cs"/>
                </a:rPr>
                <a:t>Moved / Broken-up</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fade">
                                      <p:cBhvr>
                                        <p:cTn id="7" dur="2000"/>
                                        <p:tgtEl>
                                          <p:spTgt spid="983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9831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98308"/>
                                        </p:tgtEl>
                                        <p:attrNameLst>
                                          <p:attrName>style.visibility</p:attrName>
                                        </p:attrNameLst>
                                      </p:cBhvr>
                                      <p:to>
                                        <p:strVal val="visible"/>
                                      </p:to>
                                    </p:set>
                                    <p:animEffect transition="in" filter="fade">
                                      <p:cBhvr>
                                        <p:cTn id="16" dur="5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FC397F6F-9B8E-EF42-B130-3E7A6B1C673E}" type="slidenum">
              <a:rPr lang="en-US"/>
              <a:pPr>
                <a:defRPr/>
              </a:pPr>
              <a:t>18</a:t>
            </a:fld>
            <a:endParaRPr lang="en-US"/>
          </a:p>
        </p:txBody>
      </p:sp>
      <p:sp>
        <p:nvSpPr>
          <p:cNvPr id="99330" name="Rectangle 2"/>
          <p:cNvSpPr>
            <a:spLocks noGrp="1" noChangeArrowheads="1"/>
          </p:cNvSpPr>
          <p:nvPr>
            <p:ph type="title"/>
          </p:nvPr>
        </p:nvSpPr>
        <p:spPr>
          <a:xfrm>
            <a:off x="990600" y="228600"/>
            <a:ext cx="6705600" cy="979488"/>
          </a:xfrm>
        </p:spPr>
        <p:txBody>
          <a:bodyPr>
            <a:normAutofit fontScale="90000"/>
          </a:bodyPr>
          <a:lstStyle/>
          <a:p>
            <a:pPr eaLnBrk="1" hangingPunct="1">
              <a:defRPr/>
            </a:pPr>
            <a:r>
              <a:rPr lang="en-US" sz="3600" b="1" dirty="0" smtClean="0">
                <a:solidFill>
                  <a:srgbClr val="0000CC"/>
                </a:solidFill>
                <a:cs typeface="+mj-cs"/>
              </a:rPr>
              <a:t>Substitute Better Words</a:t>
            </a:r>
            <a:br>
              <a:rPr lang="en-US" sz="3600" b="1" dirty="0" smtClean="0">
                <a:solidFill>
                  <a:srgbClr val="0000CC"/>
                </a:solidFill>
                <a:cs typeface="+mj-cs"/>
              </a:rPr>
            </a:br>
            <a:r>
              <a:rPr lang="en-US" sz="3600" b="1" dirty="0" smtClean="0">
                <a:solidFill>
                  <a:srgbClr val="0000CC"/>
                </a:solidFill>
                <a:cs typeface="+mj-cs"/>
              </a:rPr>
              <a:t>and Add Detail </a:t>
            </a:r>
          </a:p>
        </p:txBody>
      </p:sp>
      <p:sp>
        <p:nvSpPr>
          <p:cNvPr id="99331" name="Text Box 3"/>
          <p:cNvSpPr txBox="1">
            <a:spLocks noChangeArrowheads="1"/>
          </p:cNvSpPr>
          <p:nvPr/>
        </p:nvSpPr>
        <p:spPr bwMode="auto">
          <a:xfrm>
            <a:off x="1524000" y="1295400"/>
            <a:ext cx="60960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4400" b="0">
                <a:solidFill>
                  <a:srgbClr val="006666"/>
                </a:solidFill>
                <a:latin typeface="Comic Sans MS" charset="0"/>
                <a:cs typeface="+mn-cs"/>
              </a:rPr>
              <a:t>Munching peacefully on a banana,</a:t>
            </a:r>
            <a:r>
              <a:rPr lang="en-US" sz="4400" b="0">
                <a:solidFill>
                  <a:srgbClr val="800080"/>
                </a:solidFill>
                <a:latin typeface="Comic Sans MS" charset="0"/>
                <a:cs typeface="+mn-cs"/>
              </a:rPr>
              <a:t> </a:t>
            </a:r>
            <a:r>
              <a:rPr lang="en-US" sz="4400" b="0">
                <a:solidFill>
                  <a:srgbClr val="FF0066"/>
                </a:solidFill>
                <a:latin typeface="Comic Sans MS" charset="0"/>
                <a:cs typeface="+mn-cs"/>
              </a:rPr>
              <a:t>Herbert, the aging orangutan,</a:t>
            </a:r>
            <a:r>
              <a:rPr lang="en-US" sz="4400" b="0">
                <a:latin typeface="Comic Sans MS" charset="0"/>
                <a:cs typeface="+mn-cs"/>
              </a:rPr>
              <a:t> </a:t>
            </a:r>
            <a:r>
              <a:rPr lang="en-US" sz="4400" b="0">
                <a:solidFill>
                  <a:srgbClr val="006666"/>
                </a:solidFill>
                <a:latin typeface="Comic Sans MS" charset="0"/>
                <a:cs typeface="+mn-cs"/>
              </a:rPr>
              <a:t>spat at the </a:t>
            </a:r>
            <a:r>
              <a:rPr lang="en-US" sz="4400" b="0" u="sng">
                <a:solidFill>
                  <a:srgbClr val="006666"/>
                </a:solidFill>
                <a:latin typeface="Comic Sans MS" charset="0"/>
                <a:cs typeface="+mn-cs"/>
              </a:rPr>
              <a:t>curious visitors</a:t>
            </a:r>
            <a:r>
              <a:rPr lang="en-US" sz="4400" b="0">
                <a:solidFill>
                  <a:srgbClr val="006666"/>
                </a:solidFill>
                <a:latin typeface="Comic Sans MS" charset="0"/>
                <a:cs typeface="+mn-cs"/>
              </a:rPr>
              <a:t> who </a:t>
            </a:r>
            <a:r>
              <a:rPr lang="en-US" sz="4400" b="0" u="sng">
                <a:solidFill>
                  <a:srgbClr val="006666"/>
                </a:solidFill>
                <a:latin typeface="Comic Sans MS" charset="0"/>
                <a:cs typeface="+mn-cs"/>
              </a:rPr>
              <a:t>approached</a:t>
            </a:r>
            <a:r>
              <a:rPr lang="en-US" sz="4400" b="0">
                <a:solidFill>
                  <a:srgbClr val="006666"/>
                </a:solidFill>
                <a:latin typeface="Comic Sans MS" charset="0"/>
                <a:cs typeface="+mn-cs"/>
              </a:rPr>
              <a:t> his cage.</a:t>
            </a:r>
          </a:p>
        </p:txBody>
      </p:sp>
      <p:grpSp>
        <p:nvGrpSpPr>
          <p:cNvPr id="99332" name="Group 4"/>
          <p:cNvGrpSpPr>
            <a:grpSpLocks/>
          </p:cNvGrpSpPr>
          <p:nvPr/>
        </p:nvGrpSpPr>
        <p:grpSpPr bwMode="auto">
          <a:xfrm>
            <a:off x="0" y="1828800"/>
            <a:ext cx="1676400" cy="1066800"/>
            <a:chOff x="96" y="1344"/>
            <a:chExt cx="1008" cy="672"/>
          </a:xfrm>
        </p:grpSpPr>
        <p:sp>
          <p:nvSpPr>
            <p:cNvPr id="99333" name="AutoShape 5"/>
            <p:cNvSpPr>
              <a:spLocks noChangeArrowheads="1"/>
            </p:cNvSpPr>
            <p:nvPr/>
          </p:nvSpPr>
          <p:spPr bwMode="auto">
            <a:xfrm>
              <a:off x="96" y="1344"/>
              <a:ext cx="1008" cy="672"/>
            </a:xfrm>
            <a:prstGeom prst="wedgeRoundRectCallout">
              <a:avLst>
                <a:gd name="adj1" fmla="val 94644"/>
                <a:gd name="adj2" fmla="val -4196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b="0">
                <a:latin typeface="Comic Sans MS" charset="0"/>
                <a:cs typeface="+mn-cs"/>
              </a:endParaRPr>
            </a:p>
          </p:txBody>
        </p:sp>
        <p:sp>
          <p:nvSpPr>
            <p:cNvPr id="99334" name="Text Box 6"/>
            <p:cNvSpPr txBox="1">
              <a:spLocks noChangeArrowheads="1"/>
            </p:cNvSpPr>
            <p:nvPr/>
          </p:nvSpPr>
          <p:spPr bwMode="auto">
            <a:xfrm>
              <a:off x="96" y="1392"/>
              <a:ext cx="960" cy="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defRPr/>
              </a:pPr>
              <a:r>
                <a:rPr lang="en-US" sz="3000">
                  <a:latin typeface="Arial Unicode MS" charset="0"/>
                  <a:cs typeface="+mn-cs"/>
                </a:rPr>
                <a:t>Explicit Detail</a:t>
              </a:r>
            </a:p>
          </p:txBody>
        </p:sp>
      </p:grpSp>
      <p:grpSp>
        <p:nvGrpSpPr>
          <p:cNvPr id="99335" name="Group 7"/>
          <p:cNvGrpSpPr>
            <a:grpSpLocks/>
          </p:cNvGrpSpPr>
          <p:nvPr/>
        </p:nvGrpSpPr>
        <p:grpSpPr bwMode="auto">
          <a:xfrm>
            <a:off x="2590800" y="5715000"/>
            <a:ext cx="3657600" cy="685800"/>
            <a:chOff x="1776" y="3312"/>
            <a:chExt cx="2304" cy="432"/>
          </a:xfrm>
        </p:grpSpPr>
        <p:sp>
          <p:nvSpPr>
            <p:cNvPr id="99336" name="AutoShape 8"/>
            <p:cNvSpPr>
              <a:spLocks noChangeArrowheads="1"/>
            </p:cNvSpPr>
            <p:nvPr/>
          </p:nvSpPr>
          <p:spPr bwMode="auto">
            <a:xfrm>
              <a:off x="2496" y="3312"/>
              <a:ext cx="1152" cy="336"/>
            </a:xfrm>
            <a:prstGeom prst="wedgeRoundRectCallout">
              <a:avLst>
                <a:gd name="adj1" fmla="val 12759"/>
                <a:gd name="adj2" fmla="val -22708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b="0">
                <a:latin typeface="Comic Sans MS" charset="0"/>
                <a:cs typeface="+mn-cs"/>
              </a:endParaRPr>
            </a:p>
          </p:txBody>
        </p:sp>
        <p:sp>
          <p:nvSpPr>
            <p:cNvPr id="99337" name="AutoShape 9"/>
            <p:cNvSpPr>
              <a:spLocks noChangeArrowheads="1"/>
            </p:cNvSpPr>
            <p:nvPr/>
          </p:nvSpPr>
          <p:spPr bwMode="auto">
            <a:xfrm>
              <a:off x="1776" y="3312"/>
              <a:ext cx="2304" cy="432"/>
            </a:xfrm>
            <a:prstGeom prst="wedgeRoundRectCallout">
              <a:avLst>
                <a:gd name="adj1" fmla="val -21093"/>
                <a:gd name="adj2" fmla="val -1030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b="0">
                <a:latin typeface="Comic Sans MS" charset="0"/>
                <a:cs typeface="+mn-cs"/>
              </a:endParaRPr>
            </a:p>
          </p:txBody>
        </p:sp>
        <p:sp>
          <p:nvSpPr>
            <p:cNvPr id="99338" name="Text Box 10"/>
            <p:cNvSpPr txBox="1">
              <a:spLocks noChangeArrowheads="1"/>
            </p:cNvSpPr>
            <p:nvPr/>
          </p:nvSpPr>
          <p:spPr bwMode="auto">
            <a:xfrm>
              <a:off x="1813" y="3360"/>
              <a:ext cx="221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a:latin typeface="Arial Unicode MS" charset="0"/>
                  <a:cs typeface="+mn-cs"/>
                </a:rPr>
                <a:t>Better Words</a:t>
              </a:r>
            </a:p>
          </p:txBody>
        </p:sp>
      </p:grpSp>
      <p:grpSp>
        <p:nvGrpSpPr>
          <p:cNvPr id="45064" name="Group 11"/>
          <p:cNvGrpSpPr>
            <a:grpSpLocks/>
          </p:cNvGrpSpPr>
          <p:nvPr/>
        </p:nvGrpSpPr>
        <p:grpSpPr bwMode="auto">
          <a:xfrm>
            <a:off x="228600" y="533400"/>
            <a:ext cx="762000" cy="762000"/>
            <a:chOff x="240" y="192"/>
            <a:chExt cx="480" cy="480"/>
          </a:xfrm>
        </p:grpSpPr>
        <p:sp>
          <p:nvSpPr>
            <p:cNvPr id="99340" name="Oval 12"/>
            <p:cNvSpPr>
              <a:spLocks noChangeArrowheads="1"/>
            </p:cNvSpPr>
            <p:nvPr/>
          </p:nvSpPr>
          <p:spPr bwMode="auto">
            <a:xfrm>
              <a:off x="240" y="192"/>
              <a:ext cx="480" cy="480"/>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9341" name="Text Box 13"/>
            <p:cNvSpPr txBox="1">
              <a:spLocks noChangeArrowheads="1"/>
            </p:cNvSpPr>
            <p:nvPr/>
          </p:nvSpPr>
          <p:spPr bwMode="auto">
            <a:xfrm>
              <a:off x="288" y="220"/>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b="0">
                  <a:latin typeface="Comic Sans MS" charset="0"/>
                  <a:cs typeface="+mn-cs"/>
                </a:rPr>
                <a:t>5</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fade">
                                      <p:cBhvr>
                                        <p:cTn id="7" dur="500"/>
                                        <p:tgtEl>
                                          <p:spTgt spid="993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2"/>
                                        </p:tgtEl>
                                        <p:attrNameLst>
                                          <p:attrName>style.visibility</p:attrName>
                                        </p:attrNameLst>
                                      </p:cBhvr>
                                      <p:to>
                                        <p:strVal val="visible"/>
                                      </p:to>
                                    </p:set>
                                    <p:animEffect transition="in" filter="fade">
                                      <p:cBhvr>
                                        <p:cTn id="12" dur="500"/>
                                        <p:tgtEl>
                                          <p:spTgt spid="993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9335"/>
                                        </p:tgtEl>
                                        <p:attrNameLst>
                                          <p:attrName>style.visibility</p:attrName>
                                        </p:attrNameLst>
                                      </p:cBhvr>
                                      <p:to>
                                        <p:strVal val="visible"/>
                                      </p:to>
                                    </p:set>
                                    <p:animEffect transition="in" filter="fade">
                                      <p:cBhvr>
                                        <p:cTn id="17" dur="5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pPr>
              <a:defRPr/>
            </a:pPr>
            <a:fld id="{E2644FC0-CD1D-1244-8439-9F352A2A53F0}" type="slidenum">
              <a:rPr lang="en-US"/>
              <a:pPr>
                <a:defRPr/>
              </a:pPr>
              <a:t>19</a:t>
            </a:fld>
            <a:endParaRPr lang="en-US"/>
          </a:p>
        </p:txBody>
      </p:sp>
      <p:sp>
        <p:nvSpPr>
          <p:cNvPr id="100354" name="Rectangle 2"/>
          <p:cNvSpPr>
            <a:spLocks noGrp="1" noChangeArrowheads="1"/>
          </p:cNvSpPr>
          <p:nvPr>
            <p:ph type="title"/>
          </p:nvPr>
        </p:nvSpPr>
        <p:spPr>
          <a:xfrm>
            <a:off x="2514600" y="152400"/>
            <a:ext cx="4343400" cy="1828800"/>
          </a:xfrm>
        </p:spPr>
        <p:txBody>
          <a:bodyPr/>
          <a:lstStyle/>
          <a:p>
            <a:pPr eaLnBrk="1" hangingPunct="1">
              <a:defRPr/>
            </a:pPr>
            <a:r>
              <a:rPr lang="en-US" sz="4800" b="1" dirty="0" smtClean="0">
                <a:solidFill>
                  <a:srgbClr val="0000CC"/>
                </a:solidFill>
                <a:cs typeface="+mj-cs"/>
              </a:rPr>
              <a:t>Sentence Elaboration</a:t>
            </a:r>
          </a:p>
        </p:txBody>
      </p:sp>
      <p:pic>
        <p:nvPicPr>
          <p:cNvPr id="100355" name="Picture 3" descr="j023214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38200" y="152400"/>
            <a:ext cx="1609725" cy="1752600"/>
          </a:xfrm>
        </p:spPr>
      </p:pic>
      <p:pic>
        <p:nvPicPr>
          <p:cNvPr id="100356" name="0AAC1BE0.WAV">
            <a:hlinkClick r:id="" action="ppaction://media"/>
          </p:cNvPr>
          <p:cNvPicPr>
            <a:picLocks noGrp="1" noRot="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 y="533400"/>
            <a:ext cx="304800" cy="304800"/>
          </a:xfrm>
        </p:spPr>
      </p:pic>
      <p:sp>
        <p:nvSpPr>
          <p:cNvPr id="100357" name="Text Box 5"/>
          <p:cNvSpPr txBox="1">
            <a:spLocks noChangeArrowheads="1"/>
          </p:cNvSpPr>
          <p:nvPr/>
        </p:nvSpPr>
        <p:spPr bwMode="auto">
          <a:xfrm>
            <a:off x="381000" y="1981200"/>
            <a:ext cx="746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0" dirty="0" smtClean="0">
                <a:latin typeface="Comic Sans MS" charset="0"/>
                <a:cs typeface="+mn-cs"/>
              </a:rPr>
              <a:t> </a:t>
            </a:r>
            <a:r>
              <a:rPr lang="en-US" sz="2400" dirty="0" smtClean="0">
                <a:latin typeface="Comic Sans MS" charset="0"/>
              </a:rPr>
              <a:t>G</a:t>
            </a:r>
            <a:r>
              <a:rPr lang="en-US" sz="2400" b="0" dirty="0" smtClean="0">
                <a:latin typeface="Comic Sans MS" charset="0"/>
                <a:cs typeface="+mn-cs"/>
              </a:rPr>
              <a:t>o </a:t>
            </a:r>
            <a:r>
              <a:rPr lang="en-US" sz="2400" b="0" dirty="0">
                <a:latin typeface="Comic Sans MS" charset="0"/>
                <a:cs typeface="+mn-cs"/>
              </a:rPr>
              <a:t>through the following </a:t>
            </a:r>
            <a:r>
              <a:rPr lang="en-US" sz="2400" b="1" u="sng" dirty="0">
                <a:latin typeface="Comic Sans MS" charset="0"/>
                <a:cs typeface="+mn-cs"/>
              </a:rPr>
              <a:t>five steps </a:t>
            </a:r>
            <a:r>
              <a:rPr lang="en-US" sz="2400" b="0" dirty="0">
                <a:latin typeface="Comic Sans MS" charset="0"/>
                <a:cs typeface="+mn-cs"/>
              </a:rPr>
              <a:t>to come up with an elaborate sentence.</a:t>
            </a:r>
          </a:p>
        </p:txBody>
      </p:sp>
      <p:sp>
        <p:nvSpPr>
          <p:cNvPr id="100358" name="Text Box 6"/>
          <p:cNvSpPr txBox="1">
            <a:spLocks noChangeArrowheads="1"/>
          </p:cNvSpPr>
          <p:nvPr/>
        </p:nvSpPr>
        <p:spPr bwMode="auto">
          <a:xfrm>
            <a:off x="685800" y="3048000"/>
            <a:ext cx="7420938" cy="31085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spcBef>
                <a:spcPct val="50000"/>
              </a:spcBef>
              <a:buFontTx/>
              <a:buAutoNum type="arabicPeriod"/>
              <a:defRPr/>
            </a:pPr>
            <a:r>
              <a:rPr lang="en-US" sz="2800" b="0" dirty="0" smtClean="0">
                <a:solidFill>
                  <a:srgbClr val="000066"/>
                </a:solidFill>
                <a:latin typeface="Comic Sans MS" charset="0"/>
                <a:cs typeface="+mn-cs"/>
              </a:rPr>
              <a:t>Start with a kernel sentence</a:t>
            </a:r>
          </a:p>
          <a:p>
            <a:pPr>
              <a:spcBef>
                <a:spcPct val="50000"/>
              </a:spcBef>
              <a:buFontTx/>
              <a:buAutoNum type="arabicPeriod"/>
              <a:defRPr/>
            </a:pPr>
            <a:r>
              <a:rPr lang="en-US" sz="2800" b="0" dirty="0" smtClean="0">
                <a:solidFill>
                  <a:srgbClr val="000066"/>
                </a:solidFill>
                <a:latin typeface="Comic Sans MS" charset="0"/>
                <a:cs typeface="+mn-cs"/>
              </a:rPr>
              <a:t>Paint the predicate</a:t>
            </a:r>
          </a:p>
          <a:p>
            <a:pPr>
              <a:spcBef>
                <a:spcPct val="50000"/>
              </a:spcBef>
              <a:buFontTx/>
              <a:buAutoNum type="arabicPeriod"/>
              <a:defRPr/>
            </a:pPr>
            <a:r>
              <a:rPr lang="en-US" sz="2800" b="0" dirty="0" smtClean="0">
                <a:solidFill>
                  <a:srgbClr val="000066"/>
                </a:solidFill>
                <a:latin typeface="Comic Sans MS" charset="0"/>
                <a:cs typeface="+mn-cs"/>
              </a:rPr>
              <a:t>Move the predicate painters</a:t>
            </a:r>
          </a:p>
          <a:p>
            <a:pPr>
              <a:spcBef>
                <a:spcPct val="50000"/>
              </a:spcBef>
              <a:buFontTx/>
              <a:buAutoNum type="arabicPeriod"/>
              <a:defRPr/>
            </a:pPr>
            <a:r>
              <a:rPr lang="en-US" sz="2800" b="0" dirty="0" smtClean="0">
                <a:solidFill>
                  <a:srgbClr val="000066"/>
                </a:solidFill>
                <a:latin typeface="Comic Sans MS" charset="0"/>
                <a:cs typeface="+mn-cs"/>
              </a:rPr>
              <a:t>Paint the subject</a:t>
            </a:r>
          </a:p>
          <a:p>
            <a:pPr>
              <a:spcBef>
                <a:spcPct val="50000"/>
              </a:spcBef>
              <a:buFontTx/>
              <a:buAutoNum type="arabicPeriod"/>
              <a:defRPr/>
            </a:pPr>
            <a:r>
              <a:rPr lang="en-US" sz="2800" b="0" dirty="0" smtClean="0">
                <a:solidFill>
                  <a:srgbClr val="000066"/>
                </a:solidFill>
                <a:latin typeface="Comic Sans MS" charset="0"/>
                <a:cs typeface="+mn-cs"/>
              </a:rPr>
              <a:t>Substitute better words and add details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0358">
                                            <p:txEl>
                                              <p:pRg st="0" end="0"/>
                                            </p:txEl>
                                          </p:spTgt>
                                        </p:tgtEl>
                                        <p:attrNameLst>
                                          <p:attrName>style.visibility</p:attrName>
                                        </p:attrNameLst>
                                      </p:cBhvr>
                                      <p:to>
                                        <p:strVal val="visible"/>
                                      </p:to>
                                    </p:set>
                                    <p:animEffect transition="in" filter="dissolve">
                                      <p:cBhvr>
                                        <p:cTn id="7" dur="1000"/>
                                        <p:tgtEl>
                                          <p:spTgt spid="100358">
                                            <p:txEl>
                                              <p:pRg st="0" end="0"/>
                                            </p:txEl>
                                          </p:spTgt>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100358">
                                            <p:txEl>
                                              <p:pRg st="1" end="1"/>
                                            </p:txEl>
                                          </p:spTgt>
                                        </p:tgtEl>
                                        <p:attrNameLst>
                                          <p:attrName>style.visibility</p:attrName>
                                        </p:attrNameLst>
                                      </p:cBhvr>
                                      <p:to>
                                        <p:strVal val="visible"/>
                                      </p:to>
                                    </p:set>
                                    <p:animEffect transition="in" filter="dissolve">
                                      <p:cBhvr>
                                        <p:cTn id="11" dur="1000"/>
                                        <p:tgtEl>
                                          <p:spTgt spid="100358">
                                            <p:txEl>
                                              <p:pRg st="1" end="1"/>
                                            </p:txEl>
                                          </p:spTgt>
                                        </p:tgtEl>
                                      </p:cBhvr>
                                    </p:animEffect>
                                  </p:childTnLst>
                                </p:cTn>
                              </p:par>
                            </p:childTnLst>
                          </p:cTn>
                        </p:par>
                        <p:par>
                          <p:cTn id="12" fill="hold" nodeType="afterGroup">
                            <p:stCondLst>
                              <p:cond delay="2000"/>
                            </p:stCondLst>
                            <p:childTnLst>
                              <p:par>
                                <p:cTn id="13" presetID="9" presetClass="entr" presetSubtype="0" fill="hold" nodeType="afterEffect">
                                  <p:stCondLst>
                                    <p:cond delay="0"/>
                                  </p:stCondLst>
                                  <p:childTnLst>
                                    <p:set>
                                      <p:cBhvr>
                                        <p:cTn id="14" dur="1" fill="hold">
                                          <p:stCondLst>
                                            <p:cond delay="0"/>
                                          </p:stCondLst>
                                        </p:cTn>
                                        <p:tgtEl>
                                          <p:spTgt spid="100358">
                                            <p:txEl>
                                              <p:pRg st="2" end="2"/>
                                            </p:txEl>
                                          </p:spTgt>
                                        </p:tgtEl>
                                        <p:attrNameLst>
                                          <p:attrName>style.visibility</p:attrName>
                                        </p:attrNameLst>
                                      </p:cBhvr>
                                      <p:to>
                                        <p:strVal val="visible"/>
                                      </p:to>
                                    </p:set>
                                    <p:animEffect transition="in" filter="dissolve">
                                      <p:cBhvr>
                                        <p:cTn id="15" dur="1000"/>
                                        <p:tgtEl>
                                          <p:spTgt spid="100358">
                                            <p:txEl>
                                              <p:pRg st="2" end="2"/>
                                            </p:txEl>
                                          </p:spTgt>
                                        </p:tgtEl>
                                      </p:cBhvr>
                                    </p:animEffec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100358">
                                            <p:txEl>
                                              <p:pRg st="3" end="3"/>
                                            </p:txEl>
                                          </p:spTgt>
                                        </p:tgtEl>
                                        <p:attrNameLst>
                                          <p:attrName>style.visibility</p:attrName>
                                        </p:attrNameLst>
                                      </p:cBhvr>
                                      <p:to>
                                        <p:strVal val="visible"/>
                                      </p:to>
                                    </p:set>
                                    <p:animEffect transition="in" filter="dissolve">
                                      <p:cBhvr>
                                        <p:cTn id="19" dur="1000"/>
                                        <p:tgtEl>
                                          <p:spTgt spid="100358">
                                            <p:txEl>
                                              <p:pRg st="3" end="3"/>
                                            </p:txEl>
                                          </p:spTgt>
                                        </p:tgtEl>
                                      </p:cBhvr>
                                    </p:animEffect>
                                  </p:childTnLst>
                                </p:cTn>
                              </p:par>
                            </p:childTnLst>
                          </p:cTn>
                        </p:par>
                        <p:par>
                          <p:cTn id="20" fill="hold" nodeType="afterGroup">
                            <p:stCondLst>
                              <p:cond delay="4000"/>
                            </p:stCondLst>
                            <p:childTnLst>
                              <p:par>
                                <p:cTn id="21" presetID="9" presetClass="entr" presetSubtype="0" fill="hold" nodeType="afterEffect">
                                  <p:stCondLst>
                                    <p:cond delay="0"/>
                                  </p:stCondLst>
                                  <p:childTnLst>
                                    <p:set>
                                      <p:cBhvr>
                                        <p:cTn id="22" dur="1" fill="hold">
                                          <p:stCondLst>
                                            <p:cond delay="0"/>
                                          </p:stCondLst>
                                        </p:cTn>
                                        <p:tgtEl>
                                          <p:spTgt spid="100358">
                                            <p:txEl>
                                              <p:pRg st="4" end="4"/>
                                            </p:txEl>
                                          </p:spTgt>
                                        </p:tgtEl>
                                        <p:attrNameLst>
                                          <p:attrName>style.visibility</p:attrName>
                                        </p:attrNameLst>
                                      </p:cBhvr>
                                      <p:to>
                                        <p:strVal val="visible"/>
                                      </p:to>
                                    </p:set>
                                    <p:animEffect transition="in" filter="dissolve">
                                      <p:cBhvr>
                                        <p:cTn id="23" dur="1000"/>
                                        <p:tgtEl>
                                          <p:spTgt spid="1003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1"/>
          <p:cNvSpPr>
            <a:spLocks noGrp="1" noChangeArrowheads="1"/>
          </p:cNvSpPr>
          <p:nvPr>
            <p:ph type="sldNum" sz="quarter" idx="12"/>
          </p:nvPr>
        </p:nvSpPr>
        <p:spPr/>
        <p:txBody>
          <a:bodyPr/>
          <a:lstStyle/>
          <a:p>
            <a:pPr>
              <a:defRPr/>
            </a:pPr>
            <a:fld id="{839FAB69-2D0A-5747-AAB7-E342CED59FDE}" type="slidenum">
              <a:rPr lang="en-US"/>
              <a:pPr>
                <a:defRPr/>
              </a:pPr>
              <a:t>2</a:t>
            </a:fld>
            <a:endParaRPr lang="en-US"/>
          </a:p>
        </p:txBody>
      </p:sp>
      <p:sp>
        <p:nvSpPr>
          <p:cNvPr id="6149" name="WordArt 4"/>
          <p:cNvSpPr>
            <a:spLocks noChangeArrowheads="1" noChangeShapeType="1" noTextEdit="1"/>
          </p:cNvSpPr>
          <p:nvPr/>
        </p:nvSpPr>
        <p:spPr bwMode="auto">
          <a:xfrm>
            <a:off x="533400" y="1066800"/>
            <a:ext cx="7903870" cy="1905000"/>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a typeface="Impact"/>
                <a:cs typeface="Impact"/>
              </a:rPr>
              <a:t>Sentence Fluency</a:t>
            </a:r>
          </a:p>
        </p:txBody>
      </p:sp>
      <p:sp>
        <p:nvSpPr>
          <p:cNvPr id="7" name="Rectangle 3"/>
          <p:cNvSpPr>
            <a:spLocks noGrp="1" noChangeArrowheads="1"/>
          </p:cNvSpPr>
          <p:nvPr>
            <p:ph type="subTitle" idx="1"/>
          </p:nvPr>
        </p:nvSpPr>
        <p:spPr>
          <a:xfrm>
            <a:off x="990600" y="2971800"/>
            <a:ext cx="7446670" cy="3384550"/>
          </a:xfrm>
          <a:solidFill>
            <a:srgbClr val="FFFFFF"/>
          </a:solidFill>
        </p:spPr>
        <p:txBody>
          <a:bodyPr>
            <a:normAutofit fontScale="92500" lnSpcReduction="20000"/>
          </a:bodyPr>
          <a:lstStyle/>
          <a:p>
            <a:pPr marL="457200" indent="-457200" eaLnBrk="1" hangingPunct="1">
              <a:buFont typeface="Arial"/>
              <a:buChar char="•"/>
              <a:defRPr/>
            </a:pPr>
            <a:r>
              <a:rPr lang="en-US" b="1" dirty="0" smtClean="0">
                <a:solidFill>
                  <a:schemeClr val="tx1"/>
                </a:solidFill>
                <a:cs typeface="+mn-cs"/>
              </a:rPr>
              <a:t>Fluent writing is varied, graceful, rhythmic, almost musical—natural cadence</a:t>
            </a:r>
          </a:p>
          <a:p>
            <a:pPr marL="457200" indent="-457200" eaLnBrk="1" hangingPunct="1">
              <a:buFont typeface="Arial"/>
              <a:buChar char="•"/>
              <a:defRPr/>
            </a:pPr>
            <a:r>
              <a:rPr lang="en-US" b="1" dirty="0" smtClean="0">
                <a:solidFill>
                  <a:schemeClr val="tx1"/>
                </a:solidFill>
                <a:cs typeface="+mn-cs"/>
              </a:rPr>
              <a:t>Easy to read aloud</a:t>
            </a:r>
          </a:p>
          <a:p>
            <a:pPr marL="457200" indent="-457200" eaLnBrk="1" hangingPunct="1">
              <a:buFont typeface="Arial"/>
              <a:buChar char="•"/>
              <a:defRPr/>
            </a:pPr>
            <a:r>
              <a:rPr lang="en-US" b="1" dirty="0" smtClean="0">
                <a:solidFill>
                  <a:schemeClr val="tx1"/>
                </a:solidFill>
                <a:cs typeface="+mn-cs"/>
              </a:rPr>
              <a:t>Sentences are well built; they move</a:t>
            </a:r>
          </a:p>
          <a:p>
            <a:pPr marL="457200" indent="-457200" eaLnBrk="1" hangingPunct="1">
              <a:buFont typeface="Arial"/>
              <a:buChar char="•"/>
              <a:defRPr/>
            </a:pPr>
            <a:r>
              <a:rPr lang="en-US" b="1" dirty="0" smtClean="0">
                <a:solidFill>
                  <a:schemeClr val="tx1"/>
                </a:solidFill>
                <a:cs typeface="+mn-cs"/>
              </a:rPr>
              <a:t>Varied in structure and length; beginnings vary</a:t>
            </a:r>
          </a:p>
          <a:p>
            <a:pPr marL="457200" indent="-457200" eaLnBrk="1" hangingPunct="1">
              <a:buFont typeface="Arial"/>
              <a:buChar char="•"/>
              <a:defRPr/>
            </a:pPr>
            <a:r>
              <a:rPr lang="en-US" b="1" dirty="0" smtClean="0">
                <a:solidFill>
                  <a:schemeClr val="tx1"/>
                </a:solidFill>
                <a:cs typeface="+mn-cs"/>
              </a:rPr>
              <a:t>Marked by logic, creative phrasing, parallel construction, alliteration, and word order</a:t>
            </a:r>
          </a:p>
        </p:txBody>
      </p:sp>
      <p:sp>
        <p:nvSpPr>
          <p:cNvPr id="2" name="TextBox 1"/>
          <p:cNvSpPr txBox="1"/>
          <p:nvPr/>
        </p:nvSpPr>
        <p:spPr>
          <a:xfrm>
            <a:off x="2590799" y="539247"/>
            <a:ext cx="5373915" cy="523220"/>
          </a:xfrm>
          <a:prstGeom prst="rect">
            <a:avLst/>
          </a:prstGeom>
          <a:noFill/>
        </p:spPr>
        <p:txBody>
          <a:bodyPr wrap="square" rtlCol="0">
            <a:spAutoFit/>
          </a:bodyPr>
          <a:lstStyle/>
          <a:p>
            <a:r>
              <a:rPr lang="en-US" sz="2800" b="1" dirty="0" smtClean="0"/>
              <a:t>Lit Center Mini Lesson   Fall 2013</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7"/>
          <p:cNvSpPr>
            <a:spLocks noGrp="1"/>
          </p:cNvSpPr>
          <p:nvPr>
            <p:ph type="sldNum" sz="quarter" idx="12"/>
          </p:nvPr>
        </p:nvSpPr>
        <p:spPr/>
        <p:txBody>
          <a:bodyPr/>
          <a:lstStyle/>
          <a:p>
            <a:pPr>
              <a:defRPr/>
            </a:pPr>
            <a:fld id="{DF872298-7E9B-D948-B18E-845CFB3F521C}" type="slidenum">
              <a:rPr lang="en-US"/>
              <a:pPr>
                <a:defRPr/>
              </a:pPr>
              <a:t>20</a:t>
            </a:fld>
            <a:endParaRPr lang="en-US"/>
          </a:p>
        </p:txBody>
      </p:sp>
      <p:sp>
        <p:nvSpPr>
          <p:cNvPr id="61442" name="Rectangle 2"/>
          <p:cNvSpPr>
            <a:spLocks noGrp="1" noChangeArrowheads="1"/>
          </p:cNvSpPr>
          <p:nvPr>
            <p:ph type="title"/>
          </p:nvPr>
        </p:nvSpPr>
        <p:spPr>
          <a:xfrm>
            <a:off x="2667000" y="228600"/>
            <a:ext cx="4657725" cy="1143000"/>
          </a:xfrm>
        </p:spPr>
        <p:txBody>
          <a:bodyPr/>
          <a:lstStyle/>
          <a:p>
            <a:pPr eaLnBrk="1" hangingPunct="1">
              <a:defRPr/>
            </a:pPr>
            <a:r>
              <a:rPr lang="en-US" smtClean="0">
                <a:solidFill>
                  <a:srgbClr val="0000CC"/>
                </a:solidFill>
                <a:cs typeface="+mj-cs"/>
              </a:rPr>
              <a:t>Sentence Sense</a:t>
            </a:r>
          </a:p>
        </p:txBody>
      </p:sp>
      <p:sp>
        <p:nvSpPr>
          <p:cNvPr id="61443" name="Rectangle 3"/>
          <p:cNvSpPr>
            <a:spLocks noGrp="1" noChangeArrowheads="1"/>
          </p:cNvSpPr>
          <p:nvPr>
            <p:ph type="body" sz="half" idx="1"/>
          </p:nvPr>
        </p:nvSpPr>
        <p:spPr>
          <a:xfrm>
            <a:off x="2133600" y="1676400"/>
            <a:ext cx="5943600" cy="990600"/>
          </a:xfrm>
        </p:spPr>
        <p:txBody>
          <a:bodyPr/>
          <a:lstStyle/>
          <a:p>
            <a:pPr marL="0" indent="0" eaLnBrk="1" hangingPunct="1">
              <a:buFontTx/>
              <a:buNone/>
              <a:defRPr/>
            </a:pPr>
            <a:r>
              <a:rPr lang="en-US" sz="2400" smtClean="0">
                <a:cs typeface="+mn-cs"/>
              </a:rPr>
              <a:t>Rearrange the following words to make a complete sentence that sounds right.</a:t>
            </a:r>
          </a:p>
        </p:txBody>
      </p:sp>
      <p:pic>
        <p:nvPicPr>
          <p:cNvPr id="61444" name="Picture 4" descr="j023214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 y="0"/>
            <a:ext cx="1609725" cy="1752600"/>
          </a:xfrm>
        </p:spPr>
      </p:pic>
      <p:grpSp>
        <p:nvGrpSpPr>
          <p:cNvPr id="61445" name="Group 5"/>
          <p:cNvGrpSpPr>
            <a:grpSpLocks/>
          </p:cNvGrpSpPr>
          <p:nvPr/>
        </p:nvGrpSpPr>
        <p:grpSpPr bwMode="auto">
          <a:xfrm>
            <a:off x="152400" y="2743200"/>
            <a:ext cx="1524000" cy="533400"/>
            <a:chOff x="240" y="1920"/>
            <a:chExt cx="960" cy="336"/>
          </a:xfrm>
        </p:grpSpPr>
        <p:sp>
          <p:nvSpPr>
            <p:cNvPr id="61446" name="AutoShape 6"/>
            <p:cNvSpPr>
              <a:spLocks noChangeArrowheads="1"/>
            </p:cNvSpPr>
            <p:nvPr/>
          </p:nvSpPr>
          <p:spPr bwMode="auto">
            <a:xfrm>
              <a:off x="240" y="1920"/>
              <a:ext cx="960" cy="336"/>
            </a:xfrm>
            <a:prstGeom prst="roundRect">
              <a:avLst>
                <a:gd name="adj" fmla="val 16667"/>
              </a:avLst>
            </a:prstGeom>
            <a:solidFill>
              <a:srgbClr val="CAD9E4"/>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47" name="Text Box 7"/>
            <p:cNvSpPr txBox="1">
              <a:spLocks noChangeArrowheads="1"/>
            </p:cNvSpPr>
            <p:nvPr/>
          </p:nvSpPr>
          <p:spPr bwMode="auto">
            <a:xfrm>
              <a:off x="288" y="1968"/>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0">
                  <a:latin typeface="Comic Sans MS" charset="0"/>
                  <a:cs typeface="+mn-cs"/>
                </a:rPr>
                <a:t>senses</a:t>
              </a:r>
            </a:p>
          </p:txBody>
        </p:sp>
      </p:grpSp>
      <p:grpSp>
        <p:nvGrpSpPr>
          <p:cNvPr id="61448" name="Group 8"/>
          <p:cNvGrpSpPr>
            <a:grpSpLocks/>
          </p:cNvGrpSpPr>
          <p:nvPr/>
        </p:nvGrpSpPr>
        <p:grpSpPr bwMode="auto">
          <a:xfrm>
            <a:off x="1752600" y="2743200"/>
            <a:ext cx="1524000" cy="533400"/>
            <a:chOff x="1296" y="1920"/>
            <a:chExt cx="960" cy="336"/>
          </a:xfrm>
        </p:grpSpPr>
        <p:sp>
          <p:nvSpPr>
            <p:cNvPr id="61449" name="AutoShape 9"/>
            <p:cNvSpPr>
              <a:spLocks noChangeArrowheads="1"/>
            </p:cNvSpPr>
            <p:nvPr/>
          </p:nvSpPr>
          <p:spPr bwMode="auto">
            <a:xfrm>
              <a:off x="1296" y="1920"/>
              <a:ext cx="960" cy="336"/>
            </a:xfrm>
            <a:prstGeom prst="roundRect">
              <a:avLst>
                <a:gd name="adj" fmla="val 16667"/>
              </a:avLst>
            </a:prstGeom>
            <a:solidFill>
              <a:srgbClr val="CAD9E4"/>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50" name="Text Box 10"/>
            <p:cNvSpPr txBox="1">
              <a:spLocks noChangeArrowheads="1"/>
            </p:cNvSpPr>
            <p:nvPr/>
          </p:nvSpPr>
          <p:spPr bwMode="auto">
            <a:xfrm>
              <a:off x="1344" y="1968"/>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0">
                  <a:latin typeface="Comic Sans MS" charset="0"/>
                  <a:cs typeface="+mn-cs"/>
                </a:rPr>
                <a:t>if</a:t>
              </a:r>
            </a:p>
          </p:txBody>
        </p:sp>
      </p:grpSp>
      <p:grpSp>
        <p:nvGrpSpPr>
          <p:cNvPr id="61451" name="Group 11"/>
          <p:cNvGrpSpPr>
            <a:grpSpLocks/>
          </p:cNvGrpSpPr>
          <p:nvPr/>
        </p:nvGrpSpPr>
        <p:grpSpPr bwMode="auto">
          <a:xfrm>
            <a:off x="3352800" y="2743200"/>
            <a:ext cx="1524000" cy="533400"/>
            <a:chOff x="2352" y="1920"/>
            <a:chExt cx="960" cy="336"/>
          </a:xfrm>
        </p:grpSpPr>
        <p:sp>
          <p:nvSpPr>
            <p:cNvPr id="61452" name="AutoShape 12"/>
            <p:cNvSpPr>
              <a:spLocks noChangeArrowheads="1"/>
            </p:cNvSpPr>
            <p:nvPr/>
          </p:nvSpPr>
          <p:spPr bwMode="auto">
            <a:xfrm>
              <a:off x="2352" y="1920"/>
              <a:ext cx="960" cy="336"/>
            </a:xfrm>
            <a:prstGeom prst="roundRect">
              <a:avLst>
                <a:gd name="adj" fmla="val 16667"/>
              </a:avLst>
            </a:prstGeom>
            <a:solidFill>
              <a:srgbClr val="CAD9E4"/>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53" name="Text Box 13"/>
            <p:cNvSpPr txBox="1">
              <a:spLocks noChangeArrowheads="1"/>
            </p:cNvSpPr>
            <p:nvPr/>
          </p:nvSpPr>
          <p:spPr bwMode="auto">
            <a:xfrm>
              <a:off x="2400" y="1968"/>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0">
                  <a:latin typeface="Comic Sans MS" charset="0"/>
                  <a:cs typeface="+mn-cs"/>
                </a:rPr>
                <a:t>danger</a:t>
              </a:r>
            </a:p>
          </p:txBody>
        </p:sp>
      </p:grpSp>
      <p:grpSp>
        <p:nvGrpSpPr>
          <p:cNvPr id="61454" name="Group 14"/>
          <p:cNvGrpSpPr>
            <a:grpSpLocks/>
          </p:cNvGrpSpPr>
          <p:nvPr/>
        </p:nvGrpSpPr>
        <p:grpSpPr bwMode="auto">
          <a:xfrm>
            <a:off x="4953000" y="2743200"/>
            <a:ext cx="1524000" cy="533400"/>
            <a:chOff x="3408" y="1920"/>
            <a:chExt cx="960" cy="336"/>
          </a:xfrm>
        </p:grpSpPr>
        <p:sp>
          <p:nvSpPr>
            <p:cNvPr id="61455" name="AutoShape 15"/>
            <p:cNvSpPr>
              <a:spLocks noChangeArrowheads="1"/>
            </p:cNvSpPr>
            <p:nvPr/>
          </p:nvSpPr>
          <p:spPr bwMode="auto">
            <a:xfrm>
              <a:off x="3408" y="1920"/>
              <a:ext cx="960" cy="336"/>
            </a:xfrm>
            <a:prstGeom prst="roundRect">
              <a:avLst>
                <a:gd name="adj" fmla="val 16667"/>
              </a:avLst>
            </a:prstGeom>
            <a:solidFill>
              <a:srgbClr val="CAD9E4"/>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56" name="Text Box 16"/>
            <p:cNvSpPr txBox="1">
              <a:spLocks noChangeArrowheads="1"/>
            </p:cNvSpPr>
            <p:nvPr/>
          </p:nvSpPr>
          <p:spPr bwMode="auto">
            <a:xfrm>
              <a:off x="3456" y="1968"/>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0">
                  <a:latin typeface="Comic Sans MS" charset="0"/>
                  <a:cs typeface="+mn-cs"/>
                </a:rPr>
                <a:t>the</a:t>
              </a:r>
            </a:p>
          </p:txBody>
        </p:sp>
      </p:grpSp>
      <p:grpSp>
        <p:nvGrpSpPr>
          <p:cNvPr id="61457" name="Group 17"/>
          <p:cNvGrpSpPr>
            <a:grpSpLocks/>
          </p:cNvGrpSpPr>
          <p:nvPr/>
        </p:nvGrpSpPr>
        <p:grpSpPr bwMode="auto">
          <a:xfrm>
            <a:off x="762000" y="3429000"/>
            <a:ext cx="1524000" cy="533400"/>
            <a:chOff x="912" y="2352"/>
            <a:chExt cx="960" cy="336"/>
          </a:xfrm>
        </p:grpSpPr>
        <p:sp>
          <p:nvSpPr>
            <p:cNvPr id="61458" name="AutoShape 18"/>
            <p:cNvSpPr>
              <a:spLocks noChangeArrowheads="1"/>
            </p:cNvSpPr>
            <p:nvPr/>
          </p:nvSpPr>
          <p:spPr bwMode="auto">
            <a:xfrm>
              <a:off x="912" y="2352"/>
              <a:ext cx="960" cy="336"/>
            </a:xfrm>
            <a:prstGeom prst="roundRect">
              <a:avLst>
                <a:gd name="adj" fmla="val 16667"/>
              </a:avLst>
            </a:prstGeom>
            <a:solidFill>
              <a:srgbClr val="CAD9E4"/>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59" name="Text Box 19"/>
            <p:cNvSpPr txBox="1">
              <a:spLocks noChangeArrowheads="1"/>
            </p:cNvSpPr>
            <p:nvPr/>
          </p:nvSpPr>
          <p:spPr bwMode="auto">
            <a:xfrm>
              <a:off x="960" y="2400"/>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0">
                  <a:latin typeface="Comic Sans MS" charset="0"/>
                  <a:cs typeface="+mn-cs"/>
                </a:rPr>
                <a:t>will</a:t>
              </a:r>
            </a:p>
          </p:txBody>
        </p:sp>
      </p:grpSp>
      <p:grpSp>
        <p:nvGrpSpPr>
          <p:cNvPr id="61460" name="Group 20"/>
          <p:cNvGrpSpPr>
            <a:grpSpLocks/>
          </p:cNvGrpSpPr>
          <p:nvPr/>
        </p:nvGrpSpPr>
        <p:grpSpPr bwMode="auto">
          <a:xfrm>
            <a:off x="2438400" y="3429000"/>
            <a:ext cx="1524000" cy="533400"/>
            <a:chOff x="2016" y="2352"/>
            <a:chExt cx="960" cy="336"/>
          </a:xfrm>
        </p:grpSpPr>
        <p:sp>
          <p:nvSpPr>
            <p:cNvPr id="61461" name="AutoShape 21"/>
            <p:cNvSpPr>
              <a:spLocks noChangeArrowheads="1"/>
            </p:cNvSpPr>
            <p:nvPr/>
          </p:nvSpPr>
          <p:spPr bwMode="auto">
            <a:xfrm>
              <a:off x="2016" y="2352"/>
              <a:ext cx="960" cy="336"/>
            </a:xfrm>
            <a:prstGeom prst="roundRect">
              <a:avLst>
                <a:gd name="adj" fmla="val 16667"/>
              </a:avLst>
            </a:prstGeom>
            <a:solidFill>
              <a:srgbClr val="CAD9E4"/>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62" name="Text Box 22"/>
            <p:cNvSpPr txBox="1">
              <a:spLocks noChangeArrowheads="1"/>
            </p:cNvSpPr>
            <p:nvPr/>
          </p:nvSpPr>
          <p:spPr bwMode="auto">
            <a:xfrm>
              <a:off x="2064" y="2400"/>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0">
                  <a:latin typeface="Comic Sans MS" charset="0"/>
                  <a:cs typeface="+mn-cs"/>
                </a:rPr>
                <a:t>fish</a:t>
              </a:r>
            </a:p>
          </p:txBody>
        </p:sp>
      </p:grpSp>
      <p:grpSp>
        <p:nvGrpSpPr>
          <p:cNvPr id="61463" name="Group 23"/>
          <p:cNvGrpSpPr>
            <a:grpSpLocks/>
          </p:cNvGrpSpPr>
          <p:nvPr/>
        </p:nvGrpSpPr>
        <p:grpSpPr bwMode="auto">
          <a:xfrm>
            <a:off x="4114800" y="3429000"/>
            <a:ext cx="1524000" cy="533400"/>
            <a:chOff x="3120" y="2352"/>
            <a:chExt cx="960" cy="336"/>
          </a:xfrm>
        </p:grpSpPr>
        <p:sp>
          <p:nvSpPr>
            <p:cNvPr id="61464" name="AutoShape 24"/>
            <p:cNvSpPr>
              <a:spLocks noChangeArrowheads="1"/>
            </p:cNvSpPr>
            <p:nvPr/>
          </p:nvSpPr>
          <p:spPr bwMode="auto">
            <a:xfrm>
              <a:off x="3120" y="2352"/>
              <a:ext cx="960" cy="336"/>
            </a:xfrm>
            <a:prstGeom prst="roundRect">
              <a:avLst>
                <a:gd name="adj" fmla="val 16667"/>
              </a:avLst>
            </a:prstGeom>
            <a:solidFill>
              <a:srgbClr val="CAD9E4"/>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65" name="Text Box 25"/>
            <p:cNvSpPr txBox="1">
              <a:spLocks noChangeArrowheads="1"/>
            </p:cNvSpPr>
            <p:nvPr/>
          </p:nvSpPr>
          <p:spPr bwMode="auto">
            <a:xfrm>
              <a:off x="3168" y="2400"/>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0">
                  <a:latin typeface="Comic Sans MS" charset="0"/>
                  <a:cs typeface="+mn-cs"/>
                </a:rPr>
                <a:t>it</a:t>
              </a:r>
            </a:p>
          </p:txBody>
        </p:sp>
      </p:grpSp>
      <p:grpSp>
        <p:nvGrpSpPr>
          <p:cNvPr id="61466" name="Group 26"/>
          <p:cNvGrpSpPr>
            <a:grpSpLocks/>
          </p:cNvGrpSpPr>
          <p:nvPr/>
        </p:nvGrpSpPr>
        <p:grpSpPr bwMode="auto">
          <a:xfrm>
            <a:off x="5791200" y="3429000"/>
            <a:ext cx="1524000" cy="533400"/>
            <a:chOff x="4224" y="2352"/>
            <a:chExt cx="960" cy="336"/>
          </a:xfrm>
        </p:grpSpPr>
        <p:sp>
          <p:nvSpPr>
            <p:cNvPr id="61467" name="AutoShape 27"/>
            <p:cNvSpPr>
              <a:spLocks noChangeArrowheads="1"/>
            </p:cNvSpPr>
            <p:nvPr/>
          </p:nvSpPr>
          <p:spPr bwMode="auto">
            <a:xfrm>
              <a:off x="4224" y="2352"/>
              <a:ext cx="960" cy="336"/>
            </a:xfrm>
            <a:prstGeom prst="roundRect">
              <a:avLst>
                <a:gd name="adj" fmla="val 16667"/>
              </a:avLst>
            </a:prstGeom>
            <a:solidFill>
              <a:srgbClr val="CAD9E4"/>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68" name="Text Box 28"/>
            <p:cNvSpPr txBox="1">
              <a:spLocks noChangeArrowheads="1"/>
            </p:cNvSpPr>
            <p:nvPr/>
          </p:nvSpPr>
          <p:spPr bwMode="auto">
            <a:xfrm>
              <a:off x="4272" y="2400"/>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0">
                  <a:latin typeface="Comic Sans MS" charset="0"/>
                  <a:cs typeface="+mn-cs"/>
                </a:rPr>
                <a:t>hide</a:t>
              </a:r>
            </a:p>
          </p:txBody>
        </p:sp>
      </p:grpSp>
      <p:grpSp>
        <p:nvGrpSpPr>
          <p:cNvPr id="61469" name="Group 29"/>
          <p:cNvGrpSpPr>
            <a:grpSpLocks/>
          </p:cNvGrpSpPr>
          <p:nvPr/>
        </p:nvGrpSpPr>
        <p:grpSpPr bwMode="auto">
          <a:xfrm>
            <a:off x="6553200" y="2743200"/>
            <a:ext cx="1524000" cy="533400"/>
            <a:chOff x="4464" y="1920"/>
            <a:chExt cx="960" cy="336"/>
          </a:xfrm>
        </p:grpSpPr>
        <p:sp>
          <p:nvSpPr>
            <p:cNvPr id="61470" name="AutoShape 30"/>
            <p:cNvSpPr>
              <a:spLocks noChangeArrowheads="1"/>
            </p:cNvSpPr>
            <p:nvPr/>
          </p:nvSpPr>
          <p:spPr bwMode="auto">
            <a:xfrm>
              <a:off x="4464" y="1920"/>
              <a:ext cx="960" cy="336"/>
            </a:xfrm>
            <a:prstGeom prst="roundRect">
              <a:avLst>
                <a:gd name="adj" fmla="val 16667"/>
              </a:avLst>
            </a:prstGeom>
            <a:solidFill>
              <a:srgbClr val="CAD9E4"/>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71" name="Text Box 31"/>
            <p:cNvSpPr txBox="1">
              <a:spLocks noChangeArrowheads="1"/>
            </p:cNvSpPr>
            <p:nvPr/>
          </p:nvSpPr>
          <p:spPr bwMode="auto">
            <a:xfrm>
              <a:off x="4512" y="1968"/>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0">
                  <a:latin typeface="Comic Sans MS" charset="0"/>
                  <a:cs typeface="+mn-cs"/>
                </a:rPr>
                <a:t>small</a:t>
              </a:r>
            </a:p>
          </p:txBody>
        </p:sp>
      </p:grpSp>
      <p:grpSp>
        <p:nvGrpSpPr>
          <p:cNvPr id="61472" name="Group 32"/>
          <p:cNvGrpSpPr>
            <a:grpSpLocks/>
          </p:cNvGrpSpPr>
          <p:nvPr/>
        </p:nvGrpSpPr>
        <p:grpSpPr bwMode="auto">
          <a:xfrm>
            <a:off x="762000" y="4191000"/>
            <a:ext cx="6553200" cy="609600"/>
            <a:chOff x="1200" y="3024"/>
            <a:chExt cx="4080" cy="384"/>
          </a:xfrm>
        </p:grpSpPr>
        <p:sp>
          <p:nvSpPr>
            <p:cNvPr id="61473" name="AutoShape 33"/>
            <p:cNvSpPr>
              <a:spLocks noChangeArrowheads="1"/>
            </p:cNvSpPr>
            <p:nvPr/>
          </p:nvSpPr>
          <p:spPr bwMode="auto">
            <a:xfrm>
              <a:off x="1200" y="3024"/>
              <a:ext cx="4080" cy="384"/>
            </a:xfrm>
            <a:prstGeom prst="roundRect">
              <a:avLst>
                <a:gd name="adj" fmla="val 16667"/>
              </a:avLst>
            </a:prstGeom>
            <a:solidFill>
              <a:srgbClr val="CAD9E4"/>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74" name="Text Box 34"/>
            <p:cNvSpPr txBox="1">
              <a:spLocks noChangeArrowheads="1"/>
            </p:cNvSpPr>
            <p:nvPr/>
          </p:nvSpPr>
          <p:spPr bwMode="auto">
            <a:xfrm>
              <a:off x="1248" y="3072"/>
              <a:ext cx="39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b="0">
                  <a:latin typeface="Comic Sans MS" charset="0"/>
                  <a:cs typeface="+mn-cs"/>
                </a:rPr>
                <a:t>The small fish will hide if it senses danger.</a:t>
              </a:r>
            </a:p>
          </p:txBody>
        </p:sp>
      </p:grpSp>
      <p:pic>
        <p:nvPicPr>
          <p:cNvPr id="61475" name="0AAC1BE0.WAV">
            <a:hlinkClick r:id="" action="ppaction://media"/>
          </p:cNvPr>
          <p:cNvPicPr>
            <a:picLocks noGrp="1" noRot="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 y="533400"/>
            <a:ext cx="304800" cy="304800"/>
          </a:xfrm>
        </p:spPr>
      </p:pic>
      <p:sp>
        <p:nvSpPr>
          <p:cNvPr id="61476" name="Text Box 36"/>
          <p:cNvSpPr txBox="1">
            <a:spLocks noChangeArrowheads="1"/>
          </p:cNvSpPr>
          <p:nvPr/>
        </p:nvSpPr>
        <p:spPr bwMode="auto">
          <a:xfrm>
            <a:off x="152400" y="1828800"/>
            <a:ext cx="1828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a:effectLst>
                  <a:outerShdw blurRad="38100" dist="38100" dir="2700000" algn="tl">
                    <a:srgbClr val="FFFFFF"/>
                  </a:outerShdw>
                </a:effectLst>
                <a:latin typeface="Comic Sans MS" charset="0"/>
                <a:cs typeface="+mn-cs"/>
              </a:rPr>
              <a:t>Word</a:t>
            </a:r>
          </a:p>
          <a:p>
            <a:pPr>
              <a:defRPr/>
            </a:pPr>
            <a:r>
              <a:rPr lang="en-US" sz="2400">
                <a:effectLst>
                  <a:outerShdw blurRad="38100" dist="38100" dir="2700000" algn="tl">
                    <a:srgbClr val="FFFFFF"/>
                  </a:outerShdw>
                </a:effectLst>
                <a:latin typeface="Comic Sans MS" charset="0"/>
                <a:cs typeface="+mn-cs"/>
              </a:rPr>
              <a:t>Anagrams</a:t>
            </a:r>
          </a:p>
        </p:txBody>
      </p:sp>
      <p:sp>
        <p:nvSpPr>
          <p:cNvPr id="61477" name="AutoShape 37"/>
          <p:cNvSpPr>
            <a:spLocks noChangeArrowheads="1"/>
          </p:cNvSpPr>
          <p:nvPr/>
        </p:nvSpPr>
        <p:spPr bwMode="auto">
          <a:xfrm>
            <a:off x="1219200" y="1905000"/>
            <a:ext cx="914400" cy="381000"/>
          </a:xfrm>
          <a:prstGeom prst="rightArrow">
            <a:avLst>
              <a:gd name="adj1" fmla="val 50000"/>
              <a:gd name="adj2" fmla="val 6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61478" name="Group 38"/>
          <p:cNvGrpSpPr>
            <a:grpSpLocks/>
          </p:cNvGrpSpPr>
          <p:nvPr/>
        </p:nvGrpSpPr>
        <p:grpSpPr bwMode="auto">
          <a:xfrm>
            <a:off x="762000" y="5715000"/>
            <a:ext cx="6553200" cy="609600"/>
            <a:chOff x="1200" y="3024"/>
            <a:chExt cx="4080" cy="384"/>
          </a:xfrm>
        </p:grpSpPr>
        <p:sp>
          <p:nvSpPr>
            <p:cNvPr id="61479" name="AutoShape 39"/>
            <p:cNvSpPr>
              <a:spLocks noChangeArrowheads="1"/>
            </p:cNvSpPr>
            <p:nvPr/>
          </p:nvSpPr>
          <p:spPr bwMode="auto">
            <a:xfrm>
              <a:off x="1200" y="3024"/>
              <a:ext cx="4080" cy="384"/>
            </a:xfrm>
            <a:prstGeom prst="roundRect">
              <a:avLst>
                <a:gd name="adj" fmla="val 16667"/>
              </a:avLst>
            </a:prstGeom>
            <a:solidFill>
              <a:srgbClr val="CAD9E4"/>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80" name="Text Box 40"/>
            <p:cNvSpPr txBox="1">
              <a:spLocks noChangeArrowheads="1"/>
            </p:cNvSpPr>
            <p:nvPr/>
          </p:nvSpPr>
          <p:spPr bwMode="auto">
            <a:xfrm>
              <a:off x="1248" y="3072"/>
              <a:ext cx="39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b="0">
                  <a:latin typeface="Comic Sans MS" charset="0"/>
                  <a:cs typeface="+mn-cs"/>
                </a:rPr>
                <a:t>Will the small fish hide if it senses danger?</a:t>
              </a:r>
            </a:p>
          </p:txBody>
        </p:sp>
      </p:grpSp>
      <p:grpSp>
        <p:nvGrpSpPr>
          <p:cNvPr id="61481" name="Group 41"/>
          <p:cNvGrpSpPr>
            <a:grpSpLocks/>
          </p:cNvGrpSpPr>
          <p:nvPr/>
        </p:nvGrpSpPr>
        <p:grpSpPr bwMode="auto">
          <a:xfrm>
            <a:off x="762000" y="4953000"/>
            <a:ext cx="6553200" cy="609600"/>
            <a:chOff x="1200" y="3024"/>
            <a:chExt cx="4080" cy="384"/>
          </a:xfrm>
        </p:grpSpPr>
        <p:sp>
          <p:nvSpPr>
            <p:cNvPr id="61482" name="AutoShape 42"/>
            <p:cNvSpPr>
              <a:spLocks noChangeArrowheads="1"/>
            </p:cNvSpPr>
            <p:nvPr/>
          </p:nvSpPr>
          <p:spPr bwMode="auto">
            <a:xfrm>
              <a:off x="1200" y="3024"/>
              <a:ext cx="4080" cy="384"/>
            </a:xfrm>
            <a:prstGeom prst="roundRect">
              <a:avLst>
                <a:gd name="adj" fmla="val 16667"/>
              </a:avLst>
            </a:prstGeom>
            <a:solidFill>
              <a:srgbClr val="CAD9E4"/>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83" name="Text Box 43"/>
            <p:cNvSpPr txBox="1">
              <a:spLocks noChangeArrowheads="1"/>
            </p:cNvSpPr>
            <p:nvPr/>
          </p:nvSpPr>
          <p:spPr bwMode="auto">
            <a:xfrm>
              <a:off x="1248" y="3072"/>
              <a:ext cx="39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b="0">
                  <a:latin typeface="Comic Sans MS" charset="0"/>
                  <a:cs typeface="+mn-cs"/>
                </a:rPr>
                <a:t>If it senses danger, the small fish will hide.</a:t>
              </a:r>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6"/>
                                        </p:tgtEl>
                                        <p:attrNameLst>
                                          <p:attrName>style.visibility</p:attrName>
                                        </p:attrNameLst>
                                      </p:cBhvr>
                                      <p:to>
                                        <p:strVal val="visible"/>
                                      </p:to>
                                    </p:set>
                                    <p:animEffect transition="in" filter="fade">
                                      <p:cBhvr>
                                        <p:cTn id="7" dur="1000"/>
                                        <p:tgtEl>
                                          <p:spTgt spid="614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7"/>
                                        </p:tgtEl>
                                        <p:attrNameLst>
                                          <p:attrName>style.visibility</p:attrName>
                                        </p:attrNameLst>
                                      </p:cBhvr>
                                      <p:to>
                                        <p:strVal val="visible"/>
                                      </p:to>
                                    </p:set>
                                    <p:animEffect transition="in" filter="fade">
                                      <p:cBhvr>
                                        <p:cTn id="10" dur="1000"/>
                                        <p:tgtEl>
                                          <p:spTgt spid="614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43">
                                            <p:txEl>
                                              <p:pRg st="0" end="0"/>
                                            </p:txEl>
                                          </p:spTgt>
                                        </p:tgtEl>
                                        <p:attrNameLst>
                                          <p:attrName>style.visibility</p:attrName>
                                        </p:attrNameLst>
                                      </p:cBhvr>
                                      <p:to>
                                        <p:strVal val="visible"/>
                                      </p:to>
                                    </p:set>
                                    <p:animEffect transition="in" filter="fade">
                                      <p:cBhvr>
                                        <p:cTn id="13" dur="1000"/>
                                        <p:tgtEl>
                                          <p:spTgt spid="6144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5"/>
                                        </p:tgtEl>
                                        <p:attrNameLst>
                                          <p:attrName>style.visibility</p:attrName>
                                        </p:attrNameLst>
                                      </p:cBhvr>
                                      <p:to>
                                        <p:strVal val="visible"/>
                                      </p:to>
                                    </p:set>
                                    <p:animEffect transition="in" filter="fade">
                                      <p:cBhvr>
                                        <p:cTn id="18" dur="1000"/>
                                        <p:tgtEl>
                                          <p:spTgt spid="61445"/>
                                        </p:tgtEl>
                                      </p:cBhvr>
                                    </p:animEffect>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61448"/>
                                        </p:tgtEl>
                                        <p:attrNameLst>
                                          <p:attrName>style.visibility</p:attrName>
                                        </p:attrNameLst>
                                      </p:cBhvr>
                                      <p:to>
                                        <p:strVal val="visible"/>
                                      </p:to>
                                    </p:set>
                                    <p:animEffect transition="in" filter="fade">
                                      <p:cBhvr>
                                        <p:cTn id="22" dur="1000"/>
                                        <p:tgtEl>
                                          <p:spTgt spid="61448"/>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61451"/>
                                        </p:tgtEl>
                                        <p:attrNameLst>
                                          <p:attrName>style.visibility</p:attrName>
                                        </p:attrNameLst>
                                      </p:cBhvr>
                                      <p:to>
                                        <p:strVal val="visible"/>
                                      </p:to>
                                    </p:set>
                                    <p:animEffect transition="in" filter="fade">
                                      <p:cBhvr>
                                        <p:cTn id="26" dur="1000"/>
                                        <p:tgtEl>
                                          <p:spTgt spid="61451"/>
                                        </p:tgtEl>
                                      </p:cBhvr>
                                    </p:animEffect>
                                  </p:childTnLst>
                                </p:cTn>
                              </p:par>
                            </p:childTnLst>
                          </p:cTn>
                        </p:par>
                        <p:par>
                          <p:cTn id="27" fill="hold" nodeType="afterGroup">
                            <p:stCondLst>
                              <p:cond delay="3000"/>
                            </p:stCondLst>
                            <p:childTnLst>
                              <p:par>
                                <p:cTn id="28" presetID="10" presetClass="entr" presetSubtype="0" fill="hold" nodeType="afterEffect">
                                  <p:stCondLst>
                                    <p:cond delay="0"/>
                                  </p:stCondLst>
                                  <p:childTnLst>
                                    <p:set>
                                      <p:cBhvr>
                                        <p:cTn id="29" dur="1" fill="hold">
                                          <p:stCondLst>
                                            <p:cond delay="0"/>
                                          </p:stCondLst>
                                        </p:cTn>
                                        <p:tgtEl>
                                          <p:spTgt spid="61454"/>
                                        </p:tgtEl>
                                        <p:attrNameLst>
                                          <p:attrName>style.visibility</p:attrName>
                                        </p:attrNameLst>
                                      </p:cBhvr>
                                      <p:to>
                                        <p:strVal val="visible"/>
                                      </p:to>
                                    </p:set>
                                    <p:animEffect transition="in" filter="fade">
                                      <p:cBhvr>
                                        <p:cTn id="30" dur="1000"/>
                                        <p:tgtEl>
                                          <p:spTgt spid="61454"/>
                                        </p:tgtEl>
                                      </p:cBhvr>
                                    </p:animEffect>
                                  </p:childTnLst>
                                </p:cTn>
                              </p:par>
                            </p:childTnLst>
                          </p:cTn>
                        </p:par>
                        <p:par>
                          <p:cTn id="31" fill="hold" nodeType="afterGroup">
                            <p:stCondLst>
                              <p:cond delay="4000"/>
                            </p:stCondLst>
                            <p:childTnLst>
                              <p:par>
                                <p:cTn id="32" presetID="10" presetClass="entr" presetSubtype="0" fill="hold" nodeType="afterEffect">
                                  <p:stCondLst>
                                    <p:cond delay="0"/>
                                  </p:stCondLst>
                                  <p:childTnLst>
                                    <p:set>
                                      <p:cBhvr>
                                        <p:cTn id="33" dur="1" fill="hold">
                                          <p:stCondLst>
                                            <p:cond delay="0"/>
                                          </p:stCondLst>
                                        </p:cTn>
                                        <p:tgtEl>
                                          <p:spTgt spid="61469"/>
                                        </p:tgtEl>
                                        <p:attrNameLst>
                                          <p:attrName>style.visibility</p:attrName>
                                        </p:attrNameLst>
                                      </p:cBhvr>
                                      <p:to>
                                        <p:strVal val="visible"/>
                                      </p:to>
                                    </p:set>
                                    <p:animEffect transition="in" filter="fade">
                                      <p:cBhvr>
                                        <p:cTn id="34" dur="1000"/>
                                        <p:tgtEl>
                                          <p:spTgt spid="61469"/>
                                        </p:tgtEl>
                                      </p:cBhvr>
                                    </p:animEffect>
                                  </p:childTnLst>
                                </p:cTn>
                              </p:par>
                            </p:childTnLst>
                          </p:cTn>
                        </p:par>
                        <p:par>
                          <p:cTn id="35" fill="hold" nodeType="afterGroup">
                            <p:stCondLst>
                              <p:cond delay="5000"/>
                            </p:stCondLst>
                            <p:childTnLst>
                              <p:par>
                                <p:cTn id="36" presetID="10" presetClass="entr" presetSubtype="0" fill="hold" nodeType="afterEffect">
                                  <p:stCondLst>
                                    <p:cond delay="0"/>
                                  </p:stCondLst>
                                  <p:childTnLst>
                                    <p:set>
                                      <p:cBhvr>
                                        <p:cTn id="37" dur="1" fill="hold">
                                          <p:stCondLst>
                                            <p:cond delay="0"/>
                                          </p:stCondLst>
                                        </p:cTn>
                                        <p:tgtEl>
                                          <p:spTgt spid="61457"/>
                                        </p:tgtEl>
                                        <p:attrNameLst>
                                          <p:attrName>style.visibility</p:attrName>
                                        </p:attrNameLst>
                                      </p:cBhvr>
                                      <p:to>
                                        <p:strVal val="visible"/>
                                      </p:to>
                                    </p:set>
                                    <p:animEffect transition="in" filter="fade">
                                      <p:cBhvr>
                                        <p:cTn id="38" dur="1000"/>
                                        <p:tgtEl>
                                          <p:spTgt spid="61457"/>
                                        </p:tgtEl>
                                      </p:cBhvr>
                                    </p:animEffect>
                                  </p:childTnLst>
                                </p:cTn>
                              </p:par>
                            </p:childTnLst>
                          </p:cTn>
                        </p:par>
                        <p:par>
                          <p:cTn id="39" fill="hold" nodeType="afterGroup">
                            <p:stCondLst>
                              <p:cond delay="6000"/>
                            </p:stCondLst>
                            <p:childTnLst>
                              <p:par>
                                <p:cTn id="40" presetID="10" presetClass="entr" presetSubtype="0" fill="hold" nodeType="afterEffect">
                                  <p:stCondLst>
                                    <p:cond delay="0"/>
                                  </p:stCondLst>
                                  <p:childTnLst>
                                    <p:set>
                                      <p:cBhvr>
                                        <p:cTn id="41" dur="1" fill="hold">
                                          <p:stCondLst>
                                            <p:cond delay="0"/>
                                          </p:stCondLst>
                                        </p:cTn>
                                        <p:tgtEl>
                                          <p:spTgt spid="61460"/>
                                        </p:tgtEl>
                                        <p:attrNameLst>
                                          <p:attrName>style.visibility</p:attrName>
                                        </p:attrNameLst>
                                      </p:cBhvr>
                                      <p:to>
                                        <p:strVal val="visible"/>
                                      </p:to>
                                    </p:set>
                                    <p:animEffect transition="in" filter="fade">
                                      <p:cBhvr>
                                        <p:cTn id="42" dur="1000"/>
                                        <p:tgtEl>
                                          <p:spTgt spid="61460"/>
                                        </p:tgtEl>
                                      </p:cBhvr>
                                    </p:animEffect>
                                  </p:childTnLst>
                                </p:cTn>
                              </p:par>
                            </p:childTnLst>
                          </p:cTn>
                        </p:par>
                        <p:par>
                          <p:cTn id="43" fill="hold" nodeType="afterGroup">
                            <p:stCondLst>
                              <p:cond delay="7000"/>
                            </p:stCondLst>
                            <p:childTnLst>
                              <p:par>
                                <p:cTn id="44" presetID="10" presetClass="entr" presetSubtype="0" fill="hold" nodeType="afterEffect">
                                  <p:stCondLst>
                                    <p:cond delay="0"/>
                                  </p:stCondLst>
                                  <p:childTnLst>
                                    <p:set>
                                      <p:cBhvr>
                                        <p:cTn id="45" dur="1" fill="hold">
                                          <p:stCondLst>
                                            <p:cond delay="0"/>
                                          </p:stCondLst>
                                        </p:cTn>
                                        <p:tgtEl>
                                          <p:spTgt spid="61463"/>
                                        </p:tgtEl>
                                        <p:attrNameLst>
                                          <p:attrName>style.visibility</p:attrName>
                                        </p:attrNameLst>
                                      </p:cBhvr>
                                      <p:to>
                                        <p:strVal val="visible"/>
                                      </p:to>
                                    </p:set>
                                    <p:animEffect transition="in" filter="fade">
                                      <p:cBhvr>
                                        <p:cTn id="46" dur="1000"/>
                                        <p:tgtEl>
                                          <p:spTgt spid="61463"/>
                                        </p:tgtEl>
                                      </p:cBhvr>
                                    </p:animEffect>
                                  </p:childTnLst>
                                </p:cTn>
                              </p:par>
                            </p:childTnLst>
                          </p:cTn>
                        </p:par>
                        <p:par>
                          <p:cTn id="47" fill="hold" nodeType="afterGroup">
                            <p:stCondLst>
                              <p:cond delay="8000"/>
                            </p:stCondLst>
                            <p:childTnLst>
                              <p:par>
                                <p:cTn id="48" presetID="10" presetClass="entr" presetSubtype="0" fill="hold" nodeType="afterEffect">
                                  <p:stCondLst>
                                    <p:cond delay="0"/>
                                  </p:stCondLst>
                                  <p:childTnLst>
                                    <p:set>
                                      <p:cBhvr>
                                        <p:cTn id="49" dur="1" fill="hold">
                                          <p:stCondLst>
                                            <p:cond delay="0"/>
                                          </p:stCondLst>
                                        </p:cTn>
                                        <p:tgtEl>
                                          <p:spTgt spid="61466"/>
                                        </p:tgtEl>
                                        <p:attrNameLst>
                                          <p:attrName>style.visibility</p:attrName>
                                        </p:attrNameLst>
                                      </p:cBhvr>
                                      <p:to>
                                        <p:strVal val="visible"/>
                                      </p:to>
                                    </p:set>
                                    <p:animEffect transition="in" filter="fade">
                                      <p:cBhvr>
                                        <p:cTn id="50" dur="1000"/>
                                        <p:tgtEl>
                                          <p:spTgt spid="6146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nodeType="clickEffect">
                                  <p:stCondLst>
                                    <p:cond delay="0"/>
                                  </p:stCondLst>
                                  <p:childTnLst>
                                    <p:set>
                                      <p:cBhvr>
                                        <p:cTn id="54" dur="1" fill="hold">
                                          <p:stCondLst>
                                            <p:cond delay="0"/>
                                          </p:stCondLst>
                                        </p:cTn>
                                        <p:tgtEl>
                                          <p:spTgt spid="61472"/>
                                        </p:tgtEl>
                                        <p:attrNameLst>
                                          <p:attrName>style.visibility</p:attrName>
                                        </p:attrNameLst>
                                      </p:cBhvr>
                                      <p:to>
                                        <p:strVal val="visible"/>
                                      </p:to>
                                    </p:set>
                                    <p:animEffect transition="in" filter="fade">
                                      <p:cBhvr>
                                        <p:cTn id="55" dur="1000"/>
                                        <p:tgtEl>
                                          <p:spTgt spid="61472"/>
                                        </p:tgtEl>
                                      </p:cBhvr>
                                    </p:animEffect>
                                    <p:anim calcmode="lin" valueType="num">
                                      <p:cBhvr>
                                        <p:cTn id="56" dur="1000" fill="hold"/>
                                        <p:tgtEl>
                                          <p:spTgt spid="61472"/>
                                        </p:tgtEl>
                                        <p:attrNameLst>
                                          <p:attrName>ppt_x</p:attrName>
                                        </p:attrNameLst>
                                      </p:cBhvr>
                                      <p:tavLst>
                                        <p:tav tm="0">
                                          <p:val>
                                            <p:strVal val="#ppt_x"/>
                                          </p:val>
                                        </p:tav>
                                        <p:tav tm="100000">
                                          <p:val>
                                            <p:strVal val="#ppt_x"/>
                                          </p:val>
                                        </p:tav>
                                      </p:tavLst>
                                    </p:anim>
                                    <p:anim calcmode="lin" valueType="num">
                                      <p:cBhvr>
                                        <p:cTn id="57" dur="900" decel="100000" fill="hold"/>
                                        <p:tgtEl>
                                          <p:spTgt spid="6147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1472"/>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nodeType="clickEffect">
                                  <p:stCondLst>
                                    <p:cond delay="0"/>
                                  </p:stCondLst>
                                  <p:childTnLst>
                                    <p:set>
                                      <p:cBhvr>
                                        <p:cTn id="62" dur="1" fill="hold">
                                          <p:stCondLst>
                                            <p:cond delay="0"/>
                                          </p:stCondLst>
                                        </p:cTn>
                                        <p:tgtEl>
                                          <p:spTgt spid="61481"/>
                                        </p:tgtEl>
                                        <p:attrNameLst>
                                          <p:attrName>style.visibility</p:attrName>
                                        </p:attrNameLst>
                                      </p:cBhvr>
                                      <p:to>
                                        <p:strVal val="visible"/>
                                      </p:to>
                                    </p:set>
                                    <p:animEffect transition="in" filter="fade">
                                      <p:cBhvr>
                                        <p:cTn id="63" dur="1000"/>
                                        <p:tgtEl>
                                          <p:spTgt spid="61481"/>
                                        </p:tgtEl>
                                      </p:cBhvr>
                                    </p:animEffect>
                                    <p:anim calcmode="lin" valueType="num">
                                      <p:cBhvr>
                                        <p:cTn id="64" dur="1000" fill="hold"/>
                                        <p:tgtEl>
                                          <p:spTgt spid="61481"/>
                                        </p:tgtEl>
                                        <p:attrNameLst>
                                          <p:attrName>ppt_x</p:attrName>
                                        </p:attrNameLst>
                                      </p:cBhvr>
                                      <p:tavLst>
                                        <p:tav tm="0">
                                          <p:val>
                                            <p:strVal val="#ppt_x"/>
                                          </p:val>
                                        </p:tav>
                                        <p:tav tm="100000">
                                          <p:val>
                                            <p:strVal val="#ppt_x"/>
                                          </p:val>
                                        </p:tav>
                                      </p:tavLst>
                                    </p:anim>
                                    <p:anim calcmode="lin" valueType="num">
                                      <p:cBhvr>
                                        <p:cTn id="65" dur="900" decel="100000" fill="hold"/>
                                        <p:tgtEl>
                                          <p:spTgt spid="6148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1481"/>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nodeType="clickEffect">
                                  <p:stCondLst>
                                    <p:cond delay="0"/>
                                  </p:stCondLst>
                                  <p:childTnLst>
                                    <p:set>
                                      <p:cBhvr>
                                        <p:cTn id="70" dur="1" fill="hold">
                                          <p:stCondLst>
                                            <p:cond delay="0"/>
                                          </p:stCondLst>
                                        </p:cTn>
                                        <p:tgtEl>
                                          <p:spTgt spid="61478"/>
                                        </p:tgtEl>
                                        <p:attrNameLst>
                                          <p:attrName>style.visibility</p:attrName>
                                        </p:attrNameLst>
                                      </p:cBhvr>
                                      <p:to>
                                        <p:strVal val="visible"/>
                                      </p:to>
                                    </p:set>
                                    <p:animEffect transition="in" filter="fade">
                                      <p:cBhvr>
                                        <p:cTn id="71" dur="1000"/>
                                        <p:tgtEl>
                                          <p:spTgt spid="61478"/>
                                        </p:tgtEl>
                                      </p:cBhvr>
                                    </p:animEffect>
                                    <p:anim calcmode="lin" valueType="num">
                                      <p:cBhvr>
                                        <p:cTn id="72" dur="1000" fill="hold"/>
                                        <p:tgtEl>
                                          <p:spTgt spid="61478"/>
                                        </p:tgtEl>
                                        <p:attrNameLst>
                                          <p:attrName>ppt_x</p:attrName>
                                        </p:attrNameLst>
                                      </p:cBhvr>
                                      <p:tavLst>
                                        <p:tav tm="0">
                                          <p:val>
                                            <p:strVal val="#ppt_x"/>
                                          </p:val>
                                        </p:tav>
                                        <p:tav tm="100000">
                                          <p:val>
                                            <p:strVal val="#ppt_x"/>
                                          </p:val>
                                        </p:tav>
                                      </p:tavLst>
                                    </p:anim>
                                    <p:anim calcmode="lin" valueType="num">
                                      <p:cBhvr>
                                        <p:cTn id="73" dur="900" decel="100000" fill="hold"/>
                                        <p:tgtEl>
                                          <p:spTgt spid="614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14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P spid="61476" grpId="0"/>
      <p:bldP spid="6147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F83F0E9E-DFCC-D342-9FBF-99EFB99D17B8}" type="slidenum">
              <a:rPr lang="en-US"/>
              <a:pPr>
                <a:defRPr/>
              </a:pPr>
              <a:t>21</a:t>
            </a:fld>
            <a:endParaRPr lang="en-US"/>
          </a:p>
        </p:txBody>
      </p:sp>
      <p:pic>
        <p:nvPicPr>
          <p:cNvPr id="37892" name="Picture 4" descr="MCj03980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14287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WordArt 6"/>
          <p:cNvSpPr>
            <a:spLocks noChangeArrowheads="1" noChangeShapeType="1" noTextEdit="1"/>
          </p:cNvSpPr>
          <p:nvPr/>
        </p:nvSpPr>
        <p:spPr bwMode="auto">
          <a:xfrm>
            <a:off x="1905000" y="457199"/>
            <a:ext cx="6781800" cy="1177935"/>
          </a:xfrm>
          <a:prstGeom prst="rect">
            <a:avLst/>
          </a:prstGeom>
        </p:spPr>
        <p:txBody>
          <a:bodyPr wrap="none" fromWordArt="1">
            <a:prstTxWarp prst="textDeflate">
              <a:avLst>
                <a:gd name="adj" fmla="val 26227"/>
              </a:avLst>
            </a:prstTxWarp>
          </a:bodyPr>
          <a:lstStyle/>
          <a:p>
            <a:pPr algn="ctr"/>
            <a:r>
              <a:rPr lang="en-US" sz="3600" kern="10" dirty="0">
                <a:ln w="9525">
                  <a:solidFill>
                    <a:srgbClr val="000000"/>
                  </a:solidFill>
                  <a:round/>
                  <a:headEnd/>
                  <a:tailEnd/>
                </a:ln>
                <a:solidFill>
                  <a:schemeClr val="accent2"/>
                </a:solidFill>
                <a:latin typeface="Impact"/>
                <a:ea typeface="Impact"/>
                <a:cs typeface="Impact"/>
              </a:rPr>
              <a:t>Sentence Stretching</a:t>
            </a:r>
          </a:p>
        </p:txBody>
      </p:sp>
      <p:sp>
        <p:nvSpPr>
          <p:cNvPr id="92167" name="Text Box 7"/>
          <p:cNvSpPr txBox="1">
            <a:spLocks noChangeArrowheads="1"/>
          </p:cNvSpPr>
          <p:nvPr/>
        </p:nvSpPr>
        <p:spPr bwMode="auto">
          <a:xfrm>
            <a:off x="533400" y="3048000"/>
            <a:ext cx="6781800" cy="320516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algn="ctr">
              <a:defRPr/>
            </a:pPr>
            <a:r>
              <a:rPr lang="en-US" sz="2400" b="0" u="sng" smtClean="0">
                <a:cs typeface="+mn-cs"/>
              </a:rPr>
              <a:t>Example:  Matthew ate the pizza.</a:t>
            </a:r>
          </a:p>
          <a:p>
            <a:pPr lvl="1">
              <a:buFontTx/>
              <a:buChar char="•"/>
              <a:defRPr/>
            </a:pPr>
            <a:r>
              <a:rPr lang="en-US" sz="2400" b="0" smtClean="0">
                <a:cs typeface="+mn-cs"/>
              </a:rPr>
              <a:t>Matthew </a:t>
            </a:r>
            <a:r>
              <a:rPr lang="en-US" sz="2400" smtClean="0">
                <a:cs typeface="+mn-cs"/>
              </a:rPr>
              <a:t>snarfed</a:t>
            </a:r>
            <a:r>
              <a:rPr lang="en-US" sz="2400" b="0" smtClean="0">
                <a:cs typeface="+mn-cs"/>
              </a:rPr>
              <a:t> the pizza.</a:t>
            </a:r>
          </a:p>
          <a:p>
            <a:pPr lvl="1">
              <a:buFontTx/>
              <a:buChar char="•"/>
              <a:defRPr/>
            </a:pPr>
            <a:r>
              <a:rPr lang="en-US" sz="2400" b="0" smtClean="0">
                <a:cs typeface="+mn-cs"/>
              </a:rPr>
              <a:t>Matthew snarfed the </a:t>
            </a:r>
            <a:r>
              <a:rPr lang="en-US" sz="2400" smtClean="0">
                <a:cs typeface="+mn-cs"/>
              </a:rPr>
              <a:t>cheesy</a:t>
            </a:r>
            <a:r>
              <a:rPr lang="en-US" sz="2400" b="0" smtClean="0">
                <a:cs typeface="+mn-cs"/>
              </a:rPr>
              <a:t> pizza.</a:t>
            </a:r>
          </a:p>
          <a:p>
            <a:pPr lvl="1">
              <a:buFontTx/>
              <a:buChar char="•"/>
              <a:defRPr/>
            </a:pPr>
            <a:r>
              <a:rPr lang="en-US" sz="2400" b="0" smtClean="0">
                <a:cs typeface="+mn-cs"/>
              </a:rPr>
              <a:t>Matthew snarfed the cheesy, </a:t>
            </a:r>
            <a:r>
              <a:rPr lang="en-US" sz="2400" smtClean="0">
                <a:cs typeface="+mn-cs"/>
              </a:rPr>
              <a:t>steamy</a:t>
            </a:r>
            <a:r>
              <a:rPr lang="en-US" sz="2400" b="0" smtClean="0">
                <a:cs typeface="+mn-cs"/>
              </a:rPr>
              <a:t> pizza.</a:t>
            </a:r>
          </a:p>
          <a:p>
            <a:pPr lvl="1">
              <a:buFontTx/>
              <a:buChar char="•"/>
              <a:defRPr/>
            </a:pPr>
            <a:r>
              <a:rPr lang="en-US" sz="2400" smtClean="0">
                <a:cs typeface="+mn-cs"/>
              </a:rPr>
              <a:t>Greedily</a:t>
            </a:r>
            <a:r>
              <a:rPr lang="en-US" sz="2400" b="0" smtClean="0">
                <a:cs typeface="+mn-cs"/>
              </a:rPr>
              <a:t>, Matthew snarfed the cheesy, steamy pizza.</a:t>
            </a:r>
          </a:p>
          <a:p>
            <a:pPr lvl="1">
              <a:spcBef>
                <a:spcPct val="50000"/>
              </a:spcBef>
              <a:buFontTx/>
              <a:buAutoNum type="arabicPeriod"/>
              <a:defRPr/>
            </a:pPr>
            <a:endParaRPr lang="en-US" sz="2400" b="0" smtClean="0">
              <a:cs typeface="+mn-cs"/>
            </a:endParaRPr>
          </a:p>
        </p:txBody>
      </p:sp>
      <p:pic>
        <p:nvPicPr>
          <p:cNvPr id="92168" name="MSSN00412_0000[1].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52400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1" name="Text Box 11"/>
          <p:cNvSpPr txBox="1">
            <a:spLocks noChangeArrowheads="1"/>
          </p:cNvSpPr>
          <p:nvPr/>
        </p:nvSpPr>
        <p:spPr bwMode="auto">
          <a:xfrm>
            <a:off x="304800" y="1828800"/>
            <a:ext cx="7315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0" dirty="0" smtClean="0">
                <a:cs typeface="+mn-cs"/>
              </a:rPr>
              <a:t> </a:t>
            </a:r>
            <a:r>
              <a:rPr lang="en-US" sz="2400" dirty="0" smtClean="0"/>
              <a:t>S</a:t>
            </a:r>
            <a:r>
              <a:rPr lang="en-US" sz="2400" b="0" dirty="0" smtClean="0">
                <a:cs typeface="+mn-cs"/>
              </a:rPr>
              <a:t>tretch </a:t>
            </a:r>
            <a:r>
              <a:rPr lang="en-US" sz="2400" dirty="0" smtClean="0"/>
              <a:t>a sentence found in text, or created by the student,</a:t>
            </a:r>
            <a:r>
              <a:rPr lang="en-US" sz="2400" b="0" dirty="0" smtClean="0">
                <a:cs typeface="+mn-cs"/>
              </a:rPr>
              <a:t> </a:t>
            </a:r>
            <a:r>
              <a:rPr lang="en-US" sz="2400" b="0" dirty="0">
                <a:cs typeface="+mn-cs"/>
              </a:rPr>
              <a:t>to make the sentence more </a:t>
            </a:r>
            <a:r>
              <a:rPr lang="en-US" sz="2400" b="0" dirty="0" smtClean="0">
                <a:cs typeface="+mn-cs"/>
              </a:rPr>
              <a:t>“interesting”. </a:t>
            </a:r>
            <a:r>
              <a:rPr lang="en-US" sz="2400" b="0" dirty="0">
                <a:cs typeface="+mn-cs"/>
              </a:rPr>
              <a:t>This is done by changing one </a:t>
            </a:r>
            <a:r>
              <a:rPr lang="en-US" sz="2400" b="0" dirty="0" smtClean="0">
                <a:cs typeface="+mn-cs"/>
              </a:rPr>
              <a:t>word in each new sentence.</a:t>
            </a:r>
            <a:endParaRPr lang="en-US" sz="2400" b="0" dirty="0">
              <a:cs typeface="+mn-cs"/>
            </a:endParaRPr>
          </a:p>
          <a:p>
            <a:pPr>
              <a:spcBef>
                <a:spcPct val="50000"/>
              </a:spcBef>
              <a:defRPr/>
            </a:pPr>
            <a:endParaRPr lang="en-US" sz="2400" b="0" dirty="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anim calcmode="lin" valueType="num">
                                      <p:cBhvr>
                                        <p:cTn id="7" dur="500" fill="hold"/>
                                        <p:tgtEl>
                                          <p:spTgt spid="92166"/>
                                        </p:tgtEl>
                                        <p:attrNameLst>
                                          <p:attrName>ppt_w</p:attrName>
                                        </p:attrNameLst>
                                      </p:cBhvr>
                                      <p:tavLst>
                                        <p:tav tm="0">
                                          <p:val>
                                            <p:fltVal val="0"/>
                                          </p:val>
                                        </p:tav>
                                        <p:tav tm="100000">
                                          <p:val>
                                            <p:strVal val="#ppt_w"/>
                                          </p:val>
                                        </p:tav>
                                      </p:tavLst>
                                    </p:anim>
                                    <p:anim calcmode="lin" valueType="num">
                                      <p:cBhvr>
                                        <p:cTn id="8" dur="500" fill="hold"/>
                                        <p:tgtEl>
                                          <p:spTgt spid="9216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2987" fill="hold"/>
                                        <p:tgtEl>
                                          <p:spTgt spid="92168"/>
                                        </p:tgtEl>
                                      </p:cBhvr>
                                    </p:cmd>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92171"/>
                                        </p:tgtEl>
                                        <p:attrNameLst>
                                          <p:attrName>style.visibility</p:attrName>
                                        </p:attrNameLst>
                                      </p:cBhvr>
                                      <p:to>
                                        <p:strVal val="visible"/>
                                      </p:to>
                                    </p:set>
                                    <p:animEffect transition="in" filter="box(in)">
                                      <p:cBhvr>
                                        <p:cTn id="16" dur="500"/>
                                        <p:tgtEl>
                                          <p:spTgt spid="921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92167"/>
                                        </p:tgtEl>
                                        <p:attrNameLst>
                                          <p:attrName>style.visibility</p:attrName>
                                        </p:attrNameLst>
                                      </p:cBhvr>
                                      <p:to>
                                        <p:strVal val="visible"/>
                                      </p:to>
                                    </p:set>
                                    <p:animEffect transition="in" filter="diamond(in)">
                                      <p:cBhvr>
                                        <p:cTn id="21" dur="2000"/>
                                        <p:tgtEl>
                                          <p:spTgt spid="9216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92168"/>
                </p:tgtEl>
              </p:cMediaNode>
            </p:audio>
          </p:childTnLst>
        </p:cTn>
      </p:par>
    </p:tnLst>
    <p:bldLst>
      <p:bldP spid="92166" grpId="0" animBg="1"/>
      <p:bldP spid="92167" grpId="0" animBg="1"/>
      <p:bldP spid="921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7858"/>
            <a:ext cx="8229600" cy="5128306"/>
          </a:xfrm>
        </p:spPr>
        <p:txBody>
          <a:bodyPr>
            <a:prstTxWarp prst="textCanUp">
              <a:avLst/>
            </a:prstTxWarp>
            <a:normAutofit/>
          </a:bodyPr>
          <a:lstStyle/>
          <a:p>
            <a:pPr marL="0" indent="0" algn="ctr">
              <a:buNone/>
            </a:pP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 FEW MORE SUGGESTIONS FOR TEACHING AND PRACTICING SENTENCE FLUENCY…</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Slide Number Placeholder 3"/>
          <p:cNvSpPr>
            <a:spLocks noGrp="1"/>
          </p:cNvSpPr>
          <p:nvPr>
            <p:ph type="sldNum" sz="quarter" idx="12"/>
          </p:nvPr>
        </p:nvSpPr>
        <p:spPr/>
        <p:txBody>
          <a:bodyPr/>
          <a:lstStyle/>
          <a:p>
            <a:fld id="{9F4AA76D-85EE-2946-AE8C-F63AC7DCB3FE}" type="slidenum">
              <a:rPr lang="en-US" smtClean="0"/>
              <a:t>22</a:t>
            </a:fld>
            <a:endParaRPr lang="en-US"/>
          </a:p>
        </p:txBody>
      </p:sp>
    </p:spTree>
    <p:extLst>
      <p:ext uri="{BB962C8B-B14F-4D97-AF65-F5344CB8AC3E}">
        <p14:creationId xmlns:p14="http://schemas.microsoft.com/office/powerpoint/2010/main" val="2562203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1"/>
          <p:cNvSpPr>
            <a:spLocks noGrp="1" noChangeArrowheads="1"/>
          </p:cNvSpPr>
          <p:nvPr>
            <p:ph type="sldNum" sz="quarter" idx="12"/>
          </p:nvPr>
        </p:nvSpPr>
        <p:spPr/>
        <p:txBody>
          <a:bodyPr/>
          <a:lstStyle/>
          <a:p>
            <a:pPr>
              <a:defRPr/>
            </a:pPr>
            <a:fld id="{0DD1C1C3-A1A7-794A-BE86-225BA273B33B}" type="slidenum">
              <a:rPr lang="en-US"/>
              <a:pPr>
                <a:defRPr/>
              </a:pPr>
              <a:t>23</a:t>
            </a:fld>
            <a:endParaRPr lang="en-US"/>
          </a:p>
        </p:txBody>
      </p:sp>
      <p:sp>
        <p:nvSpPr>
          <p:cNvPr id="111618" name="Rectangle 2"/>
          <p:cNvSpPr>
            <a:spLocks noGrp="1" noChangeArrowheads="1"/>
          </p:cNvSpPr>
          <p:nvPr>
            <p:ph type="subTitle" idx="1"/>
          </p:nvPr>
        </p:nvSpPr>
        <p:spPr>
          <a:xfrm>
            <a:off x="1371599" y="2743199"/>
            <a:ext cx="6543777" cy="3216247"/>
          </a:xfrm>
          <a:solidFill>
            <a:srgbClr val="FFFFFF"/>
          </a:solidFill>
          <a:ln>
            <a:solidFill>
              <a:schemeClr val="tx1"/>
            </a:solidFill>
            <a:miter lim="800000"/>
            <a:headEnd/>
            <a:tailEnd/>
          </a:ln>
        </p:spPr>
        <p:txBody>
          <a:bodyPr>
            <a:noAutofit/>
          </a:bodyPr>
          <a:lstStyle/>
          <a:p>
            <a:pPr eaLnBrk="1" hangingPunct="1">
              <a:lnSpc>
                <a:spcPct val="80000"/>
              </a:lnSpc>
              <a:defRPr/>
            </a:pPr>
            <a:r>
              <a:rPr lang="en-US" sz="1800" b="1" dirty="0" smtClean="0">
                <a:solidFill>
                  <a:schemeClr val="tx1"/>
                </a:solidFill>
                <a:latin typeface="Comic Sans MS" charset="0"/>
                <a:cs typeface="+mn-cs"/>
              </a:rPr>
              <a:t>A simple, but useful, technique to create longer, more interesting sentences from a series of short choppy ones. </a:t>
            </a:r>
          </a:p>
          <a:p>
            <a:pPr eaLnBrk="1" hangingPunct="1">
              <a:lnSpc>
                <a:spcPct val="80000"/>
              </a:lnSpc>
              <a:defRPr/>
            </a:pPr>
            <a:endParaRPr lang="en-US" sz="1800" b="1" dirty="0" smtClean="0">
              <a:solidFill>
                <a:schemeClr val="tx1"/>
              </a:solidFill>
              <a:latin typeface="Comic Sans MS" charset="0"/>
              <a:cs typeface="+mn-cs"/>
            </a:endParaRPr>
          </a:p>
          <a:p>
            <a:pPr eaLnBrk="1" hangingPunct="1">
              <a:lnSpc>
                <a:spcPct val="80000"/>
              </a:lnSpc>
              <a:defRPr/>
            </a:pPr>
            <a:r>
              <a:rPr lang="en-US" sz="1800" b="1" dirty="0" smtClean="0">
                <a:solidFill>
                  <a:schemeClr val="tx1"/>
                </a:solidFill>
                <a:latin typeface="Comic Sans MS" charset="0"/>
                <a:cs typeface="+mn-cs"/>
              </a:rPr>
              <a:t>Tia Myrna went shopping on Saturday.</a:t>
            </a:r>
          </a:p>
          <a:p>
            <a:pPr eaLnBrk="1" hangingPunct="1">
              <a:lnSpc>
                <a:spcPct val="80000"/>
              </a:lnSpc>
              <a:defRPr/>
            </a:pPr>
            <a:r>
              <a:rPr lang="en-US" sz="1800" b="1" dirty="0" smtClean="0">
                <a:solidFill>
                  <a:schemeClr val="tx1"/>
                </a:solidFill>
                <a:latin typeface="Comic Sans MS" charset="0"/>
                <a:cs typeface="+mn-cs"/>
              </a:rPr>
              <a:t>Tia Myrna went out to lunch on Saturday.</a:t>
            </a:r>
          </a:p>
          <a:p>
            <a:pPr eaLnBrk="1" hangingPunct="1">
              <a:lnSpc>
                <a:spcPct val="80000"/>
              </a:lnSpc>
              <a:defRPr/>
            </a:pPr>
            <a:r>
              <a:rPr lang="en-US" sz="1800" b="1" dirty="0" smtClean="0">
                <a:solidFill>
                  <a:schemeClr val="tx1"/>
                </a:solidFill>
                <a:latin typeface="Comic Sans MS" charset="0"/>
                <a:cs typeface="+mn-cs"/>
              </a:rPr>
              <a:t>Tia Myrna went to the movies on Saturday.</a:t>
            </a:r>
          </a:p>
          <a:p>
            <a:pPr eaLnBrk="1" hangingPunct="1">
              <a:lnSpc>
                <a:spcPct val="80000"/>
              </a:lnSpc>
              <a:defRPr/>
            </a:pPr>
            <a:endParaRPr lang="en-US" sz="1800" b="1" dirty="0" smtClean="0">
              <a:solidFill>
                <a:schemeClr val="tx1"/>
              </a:solidFill>
              <a:latin typeface="Comic Sans MS" charset="0"/>
              <a:cs typeface="+mn-cs"/>
            </a:endParaRPr>
          </a:p>
          <a:p>
            <a:pPr eaLnBrk="1" hangingPunct="1">
              <a:lnSpc>
                <a:spcPct val="80000"/>
              </a:lnSpc>
              <a:defRPr/>
            </a:pPr>
            <a:r>
              <a:rPr lang="en-US" sz="1800" b="1" i="1" dirty="0" smtClean="0">
                <a:solidFill>
                  <a:schemeClr val="tx1"/>
                </a:solidFill>
                <a:latin typeface="Comic Sans MS" charset="0"/>
                <a:cs typeface="+mn-cs"/>
              </a:rPr>
              <a:t>Tia Myrna went shopping, out to lunch, and to the movies on Saturday.</a:t>
            </a:r>
          </a:p>
          <a:p>
            <a:pPr eaLnBrk="1" hangingPunct="1">
              <a:lnSpc>
                <a:spcPct val="80000"/>
              </a:lnSpc>
              <a:defRPr/>
            </a:pPr>
            <a:r>
              <a:rPr lang="en-US" sz="1800" b="1" i="1" dirty="0" smtClean="0">
                <a:solidFill>
                  <a:schemeClr val="tx1"/>
                </a:solidFill>
                <a:latin typeface="Comic Sans MS" charset="0"/>
                <a:cs typeface="+mn-cs"/>
              </a:rPr>
              <a:t>Tia Myrna </a:t>
            </a:r>
            <a:r>
              <a:rPr lang="en-US" sz="1800" b="1" i="1" dirty="0" err="1" smtClean="0">
                <a:solidFill>
                  <a:schemeClr val="tx1"/>
                </a:solidFill>
                <a:latin typeface="Comic Sans MS" charset="0"/>
                <a:cs typeface="+mn-cs"/>
              </a:rPr>
              <a:t>didn</a:t>
            </a:r>
            <a:r>
              <a:rPr lang="ja-JP" altLang="en-US" sz="1800" b="1" i="1" dirty="0" smtClean="0">
                <a:solidFill>
                  <a:schemeClr val="tx1"/>
                </a:solidFill>
                <a:latin typeface="Arial"/>
                <a:cs typeface="+mn-cs"/>
              </a:rPr>
              <a:t>’</a:t>
            </a:r>
            <a:r>
              <a:rPr lang="en-US" sz="1800" b="1" i="1" dirty="0" smtClean="0">
                <a:solidFill>
                  <a:schemeClr val="tx1"/>
                </a:solidFill>
                <a:latin typeface="Comic Sans MS" charset="0"/>
                <a:cs typeface="+mn-cs"/>
              </a:rPr>
              <a:t>t get to go shopping on Saturday, but she did get to go out to lunch and to the movies.</a:t>
            </a:r>
          </a:p>
        </p:txBody>
      </p:sp>
      <p:sp>
        <p:nvSpPr>
          <p:cNvPr id="55300" name="WordArt 3"/>
          <p:cNvSpPr>
            <a:spLocks noChangeArrowheads="1" noChangeShapeType="1" noTextEdit="1"/>
          </p:cNvSpPr>
          <p:nvPr/>
        </p:nvSpPr>
        <p:spPr bwMode="auto">
          <a:xfrm>
            <a:off x="1371600" y="0"/>
            <a:ext cx="6191250" cy="2667000"/>
          </a:xfrm>
          <a:prstGeom prst="rect">
            <a:avLst/>
          </a:prstGeom>
        </p:spPr>
        <p:txBody>
          <a:bodyPr wrap="none" fromWordArt="1">
            <a:prstTxWarp prst="textDeflate">
              <a:avLst>
                <a:gd name="adj" fmla="val 26227"/>
              </a:avLst>
            </a:prstTxWarp>
          </a:bodyPr>
          <a:lstStyle/>
          <a:p>
            <a:pPr algn="ctr"/>
            <a:r>
              <a:rPr lang="en-US" sz="4000" kern="10">
                <a:ln w="9525">
                  <a:solidFill>
                    <a:srgbClr val="000000"/>
                  </a:solidFill>
                  <a:round/>
                  <a:headEnd/>
                  <a:tailEnd/>
                </a:ln>
                <a:solidFill>
                  <a:srgbClr val="000000"/>
                </a:solidFill>
                <a:latin typeface="Comic Sans MS"/>
                <a:ea typeface="Comic Sans MS"/>
                <a:cs typeface="Comic Sans MS"/>
              </a:rPr>
              <a:t>SENTENCE COMBINING</a:t>
            </a:r>
          </a:p>
        </p:txBody>
      </p:sp>
      <p:sp>
        <p:nvSpPr>
          <p:cNvPr id="111620" name="Text Box 4"/>
          <p:cNvSpPr txBox="1">
            <a:spLocks noChangeArrowheads="1"/>
          </p:cNvSpPr>
          <p:nvPr/>
        </p:nvSpPr>
        <p:spPr bwMode="auto">
          <a:xfrm rot="10800000" flipV="1">
            <a:off x="3462500" y="5959447"/>
            <a:ext cx="2308345" cy="369332"/>
          </a:xfrm>
          <a:prstGeom prst="rect">
            <a:avLst/>
          </a:prstGeom>
          <a:solidFill>
            <a:srgbClr val="FFFF00"/>
          </a:solidFill>
          <a:ln w="76200" cap="rnd">
            <a:solidFill>
              <a:srgbClr val="FF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defRPr/>
            </a:pPr>
            <a:r>
              <a:rPr lang="en-US" b="0" dirty="0">
                <a:effectLst>
                  <a:outerShdw blurRad="38100" dist="38100" dir="2700000" algn="tl">
                    <a:srgbClr val="FFFFFF"/>
                  </a:outerShdw>
                </a:effectLst>
                <a:cs typeface="+mn-cs"/>
              </a:rPr>
              <a:t>USE JUDICIOUSLY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18">
                                            <p:txEl>
                                              <p:pRg st="0" end="0"/>
                                            </p:txEl>
                                          </p:spTgt>
                                        </p:tgtEl>
                                        <p:attrNameLst>
                                          <p:attrName>style.visibility</p:attrName>
                                        </p:attrNameLst>
                                      </p:cBhvr>
                                      <p:to>
                                        <p:strVal val="visible"/>
                                      </p:to>
                                    </p:set>
                                    <p:anim calcmode="lin" valueType="num">
                                      <p:cBhvr additive="base">
                                        <p:cTn id="7" dur="500" fill="hold"/>
                                        <p:tgtEl>
                                          <p:spTgt spid="1116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1618">
                                            <p:txEl>
                                              <p:pRg st="2" end="2"/>
                                            </p:txEl>
                                          </p:spTgt>
                                        </p:tgtEl>
                                        <p:attrNameLst>
                                          <p:attrName>style.visibility</p:attrName>
                                        </p:attrNameLst>
                                      </p:cBhvr>
                                      <p:to>
                                        <p:strVal val="visible"/>
                                      </p:to>
                                    </p:set>
                                    <p:anim calcmode="lin" valueType="num">
                                      <p:cBhvr additive="base">
                                        <p:cTn id="11" dur="500" fill="hold"/>
                                        <p:tgtEl>
                                          <p:spTgt spid="11161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161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1618">
                                            <p:txEl>
                                              <p:pRg st="3" end="3"/>
                                            </p:txEl>
                                          </p:spTgt>
                                        </p:tgtEl>
                                        <p:attrNameLst>
                                          <p:attrName>style.visibility</p:attrName>
                                        </p:attrNameLst>
                                      </p:cBhvr>
                                      <p:to>
                                        <p:strVal val="visible"/>
                                      </p:to>
                                    </p:set>
                                    <p:anim calcmode="lin" valueType="num">
                                      <p:cBhvr additive="base">
                                        <p:cTn id="15" dur="500" fill="hold"/>
                                        <p:tgtEl>
                                          <p:spTgt spid="11161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1618">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1618">
                                            <p:txEl>
                                              <p:pRg st="4" end="4"/>
                                            </p:txEl>
                                          </p:spTgt>
                                        </p:tgtEl>
                                        <p:attrNameLst>
                                          <p:attrName>style.visibility</p:attrName>
                                        </p:attrNameLst>
                                      </p:cBhvr>
                                      <p:to>
                                        <p:strVal val="visible"/>
                                      </p:to>
                                    </p:set>
                                    <p:anim calcmode="lin" valueType="num">
                                      <p:cBhvr additive="base">
                                        <p:cTn id="19" dur="500" fill="hold"/>
                                        <p:tgtEl>
                                          <p:spTgt spid="11161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1618">
                                            <p:txEl>
                                              <p:pRg st="6" end="6"/>
                                            </p:txEl>
                                          </p:spTgt>
                                        </p:tgtEl>
                                        <p:attrNameLst>
                                          <p:attrName>style.visibility</p:attrName>
                                        </p:attrNameLst>
                                      </p:cBhvr>
                                      <p:to>
                                        <p:strVal val="visible"/>
                                      </p:to>
                                    </p:set>
                                    <p:anim calcmode="lin" valueType="num">
                                      <p:cBhvr additive="base">
                                        <p:cTn id="25" dur="3000" fill="hold"/>
                                        <p:tgtEl>
                                          <p:spTgt spid="111618">
                                            <p:txEl>
                                              <p:pRg st="6" end="6"/>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111618">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1618">
                                            <p:txEl>
                                              <p:pRg st="7" end="7"/>
                                            </p:txEl>
                                          </p:spTgt>
                                        </p:tgtEl>
                                        <p:attrNameLst>
                                          <p:attrName>style.visibility</p:attrName>
                                        </p:attrNameLst>
                                      </p:cBhvr>
                                      <p:to>
                                        <p:strVal val="visible"/>
                                      </p:to>
                                    </p:set>
                                    <p:anim calcmode="lin" valueType="num">
                                      <p:cBhvr additive="base">
                                        <p:cTn id="29" dur="3000" fill="hold"/>
                                        <p:tgtEl>
                                          <p:spTgt spid="111618">
                                            <p:txEl>
                                              <p:pRg st="7" end="7"/>
                                            </p:txEl>
                                          </p:spTgt>
                                        </p:tgtEl>
                                        <p:attrNameLst>
                                          <p:attrName>ppt_x</p:attrName>
                                        </p:attrNameLst>
                                      </p:cBhvr>
                                      <p:tavLst>
                                        <p:tav tm="0">
                                          <p:val>
                                            <p:strVal val="#ppt_x"/>
                                          </p:val>
                                        </p:tav>
                                        <p:tav tm="100000">
                                          <p:val>
                                            <p:strVal val="#ppt_x"/>
                                          </p:val>
                                        </p:tav>
                                      </p:tavLst>
                                    </p:anim>
                                    <p:anim calcmode="lin" valueType="num">
                                      <p:cBhvr additive="base">
                                        <p:cTn id="30" dur="3000" fill="hold"/>
                                        <p:tgtEl>
                                          <p:spTgt spid="11161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fill="hold" grpId="0" nodeType="clickEffect">
                                  <p:stCondLst>
                                    <p:cond delay="0"/>
                                  </p:stCondLst>
                                  <p:childTnLst>
                                    <p:animRot by="21600000">
                                      <p:cBhvr>
                                        <p:cTn id="34" dur="2000" fill="hold"/>
                                        <p:tgtEl>
                                          <p:spTgt spid="1116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B3D057BE-2E50-6C40-AB80-204BBC568793}" type="slidenum">
              <a:rPr lang="en-US"/>
              <a:pPr>
                <a:defRPr/>
              </a:pPr>
              <a:t>24</a:t>
            </a:fld>
            <a:endParaRPr lang="en-US"/>
          </a:p>
        </p:txBody>
      </p:sp>
      <p:sp>
        <p:nvSpPr>
          <p:cNvPr id="171010" name="Rectangle 2"/>
          <p:cNvSpPr>
            <a:spLocks noGrp="1" noChangeArrowheads="1"/>
          </p:cNvSpPr>
          <p:nvPr>
            <p:ph type="title"/>
          </p:nvPr>
        </p:nvSpPr>
        <p:spPr/>
        <p:txBody>
          <a:bodyPr/>
          <a:lstStyle/>
          <a:p>
            <a:pPr eaLnBrk="1" hangingPunct="1">
              <a:defRPr/>
            </a:pPr>
            <a:r>
              <a:rPr lang="en-US" b="1" smtClean="0">
                <a:solidFill>
                  <a:srgbClr val="FF3300"/>
                </a:solidFill>
                <a:effectLst>
                  <a:outerShdw blurRad="38100" dist="38100" dir="2700000" algn="tl">
                    <a:srgbClr val="000000"/>
                  </a:outerShdw>
                </a:effectLst>
                <a:latin typeface="Comic Sans MS" charset="0"/>
                <a:cs typeface="+mj-cs"/>
              </a:rPr>
              <a:t>Sentencing Combining</a:t>
            </a:r>
          </a:p>
        </p:txBody>
      </p:sp>
      <p:sp>
        <p:nvSpPr>
          <p:cNvPr id="171011" name="Rectangle 3"/>
          <p:cNvSpPr>
            <a:spLocks noGrp="1" noChangeArrowheads="1"/>
          </p:cNvSpPr>
          <p:nvPr>
            <p:ph type="body" idx="1"/>
          </p:nvPr>
        </p:nvSpPr>
        <p:spPr>
          <a:solidFill>
            <a:srgbClr val="FFFF66"/>
          </a:solidFill>
          <a:ln w="76200">
            <a:solidFill>
              <a:srgbClr val="FF3300"/>
            </a:solidFill>
            <a:miter lim="800000"/>
            <a:headEnd/>
            <a:tailEnd/>
          </a:ln>
        </p:spPr>
        <p:txBody>
          <a:bodyPr/>
          <a:lstStyle/>
          <a:p>
            <a:pPr eaLnBrk="1" hangingPunct="1">
              <a:lnSpc>
                <a:spcPct val="90000"/>
              </a:lnSpc>
              <a:buFontTx/>
              <a:buNone/>
              <a:defRPr/>
            </a:pPr>
            <a:r>
              <a:rPr lang="en-US" sz="2800" smtClean="0">
                <a:cs typeface="+mn-cs"/>
              </a:rPr>
              <a:t>He smeared his face with red paint and </a:t>
            </a:r>
          </a:p>
          <a:p>
            <a:pPr eaLnBrk="1" hangingPunct="1">
              <a:lnSpc>
                <a:spcPct val="90000"/>
              </a:lnSpc>
              <a:buFontTx/>
              <a:buNone/>
              <a:defRPr/>
            </a:pPr>
            <a:r>
              <a:rPr lang="en-US" sz="2800" smtClean="0">
                <a:cs typeface="+mn-cs"/>
              </a:rPr>
              <a:t>lampblack.</a:t>
            </a:r>
          </a:p>
          <a:p>
            <a:pPr eaLnBrk="1" hangingPunct="1">
              <a:lnSpc>
                <a:spcPct val="90000"/>
              </a:lnSpc>
              <a:buFontTx/>
              <a:buNone/>
              <a:defRPr/>
            </a:pPr>
            <a:endParaRPr lang="en-US" sz="2800" smtClean="0">
              <a:cs typeface="+mn-cs"/>
            </a:endParaRPr>
          </a:p>
          <a:p>
            <a:pPr eaLnBrk="1" hangingPunct="1">
              <a:lnSpc>
                <a:spcPct val="90000"/>
              </a:lnSpc>
              <a:buFontTx/>
              <a:buNone/>
              <a:defRPr/>
            </a:pPr>
            <a:r>
              <a:rPr lang="en-US" sz="2800" smtClean="0">
                <a:cs typeface="+mn-cs"/>
              </a:rPr>
              <a:t>He pulled a tight stockinglike </a:t>
            </a:r>
          </a:p>
          <a:p>
            <a:pPr eaLnBrk="1" hangingPunct="1">
              <a:lnSpc>
                <a:spcPct val="90000"/>
              </a:lnSpc>
              <a:buFontTx/>
              <a:buNone/>
              <a:defRPr/>
            </a:pPr>
            <a:r>
              <a:rPr lang="en-US" sz="2800" smtClean="0">
                <a:cs typeface="+mn-cs"/>
              </a:rPr>
              <a:t>covering over </a:t>
            </a:r>
          </a:p>
          <a:p>
            <a:pPr eaLnBrk="1" hangingPunct="1">
              <a:lnSpc>
                <a:spcPct val="90000"/>
              </a:lnSpc>
              <a:buFontTx/>
              <a:buNone/>
              <a:defRPr/>
            </a:pPr>
            <a:r>
              <a:rPr lang="en-US" sz="2800" smtClean="0">
                <a:cs typeface="+mn-cs"/>
              </a:rPr>
              <a:t>his head.</a:t>
            </a:r>
          </a:p>
          <a:p>
            <a:pPr eaLnBrk="1" hangingPunct="1">
              <a:lnSpc>
                <a:spcPct val="90000"/>
              </a:lnSpc>
              <a:buFontTx/>
              <a:buNone/>
              <a:defRPr/>
            </a:pPr>
            <a:endParaRPr lang="en-US" sz="2800" smtClean="0">
              <a:cs typeface="+mn-cs"/>
            </a:endParaRPr>
          </a:p>
          <a:p>
            <a:pPr eaLnBrk="1" hangingPunct="1">
              <a:lnSpc>
                <a:spcPct val="90000"/>
              </a:lnSpc>
              <a:buFontTx/>
              <a:buNone/>
              <a:defRPr/>
            </a:pPr>
            <a:r>
              <a:rPr lang="en-US" sz="2800" smtClean="0">
                <a:cs typeface="+mn-cs"/>
              </a:rPr>
              <a:t>He draped a ragged blanket over</a:t>
            </a:r>
          </a:p>
          <a:p>
            <a:pPr eaLnBrk="1" hangingPunct="1">
              <a:lnSpc>
                <a:spcPct val="90000"/>
              </a:lnSpc>
              <a:buFontTx/>
              <a:buNone/>
              <a:defRPr/>
            </a:pPr>
            <a:r>
              <a:rPr lang="en-US" sz="2800" smtClean="0">
                <a:cs typeface="+mn-cs"/>
              </a:rPr>
              <a:t>his shoulders.</a:t>
            </a:r>
          </a:p>
        </p:txBody>
      </p:sp>
      <p:sp>
        <p:nvSpPr>
          <p:cNvPr id="171012" name="Rectangle 4"/>
          <p:cNvSpPr>
            <a:spLocks noChangeArrowheads="1"/>
          </p:cNvSpPr>
          <p:nvPr/>
        </p:nvSpPr>
        <p:spPr bwMode="auto">
          <a:xfrm>
            <a:off x="3505200" y="26670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71013" name="Picture 5" descr="j0238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81200"/>
            <a:ext cx="3276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diamond(in)">
                                      <p:cBhvr>
                                        <p:cTn id="7" dur="2000"/>
                                        <p:tgtEl>
                                          <p:spTgt spid="171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1013"/>
                                        </p:tgtEl>
                                        <p:attrNameLst>
                                          <p:attrName>style.visibility</p:attrName>
                                        </p:attrNameLst>
                                      </p:cBhvr>
                                      <p:to>
                                        <p:strVal val="visible"/>
                                      </p:to>
                                    </p:set>
                                    <p:anim calcmode="lin" valueType="num">
                                      <p:cBhvr additive="base">
                                        <p:cTn id="12" dur="500" fill="hold"/>
                                        <p:tgtEl>
                                          <p:spTgt spid="171013"/>
                                        </p:tgtEl>
                                        <p:attrNameLst>
                                          <p:attrName>ppt_x</p:attrName>
                                        </p:attrNameLst>
                                      </p:cBhvr>
                                      <p:tavLst>
                                        <p:tav tm="0">
                                          <p:val>
                                            <p:strVal val="#ppt_x"/>
                                          </p:val>
                                        </p:tav>
                                        <p:tav tm="100000">
                                          <p:val>
                                            <p:strVal val="#ppt_x"/>
                                          </p:val>
                                        </p:tav>
                                      </p:tavLst>
                                    </p:anim>
                                    <p:anim calcmode="lin" valueType="num">
                                      <p:cBhvr additive="base">
                                        <p:cTn id="13" dur="500" fill="hold"/>
                                        <p:tgtEl>
                                          <p:spTgt spid="17101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nodeType="clickEffect">
                                  <p:stCondLst>
                                    <p:cond delay="0"/>
                                  </p:stCondLst>
                                  <p:childTnLst>
                                    <p:animRot by="21600000">
                                      <p:cBhvr>
                                        <p:cTn id="17" dur="2000" fill="hold"/>
                                        <p:tgtEl>
                                          <p:spTgt spid="1710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D9670652-BC0A-544B-8A11-33D13BCB9275}" type="slidenum">
              <a:rPr lang="en-US"/>
              <a:pPr>
                <a:defRPr/>
              </a:pPr>
              <a:t>25</a:t>
            </a:fld>
            <a:endParaRPr lang="en-US"/>
          </a:p>
        </p:txBody>
      </p:sp>
      <p:sp>
        <p:nvSpPr>
          <p:cNvPr id="113668" name="WordArt 4"/>
          <p:cNvSpPr>
            <a:spLocks noChangeArrowheads="1" noChangeShapeType="1" noTextEdit="1"/>
          </p:cNvSpPr>
          <p:nvPr/>
        </p:nvSpPr>
        <p:spPr bwMode="auto">
          <a:xfrm>
            <a:off x="1752599" y="609600"/>
            <a:ext cx="5377543" cy="7239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rgbClr val="000000"/>
                </a:solidFill>
                <a:latin typeface="Curlz MT"/>
                <a:ea typeface="Curlz MT"/>
                <a:cs typeface="Curlz MT"/>
              </a:rPr>
              <a:t>Which is Better?</a:t>
            </a:r>
          </a:p>
        </p:txBody>
      </p:sp>
      <p:sp>
        <p:nvSpPr>
          <p:cNvPr id="113669" name="Rectangle 5"/>
          <p:cNvSpPr>
            <a:spLocks noChangeArrowheads="1"/>
          </p:cNvSpPr>
          <p:nvPr/>
        </p:nvSpPr>
        <p:spPr bwMode="auto">
          <a:xfrm>
            <a:off x="533400" y="1667292"/>
            <a:ext cx="779417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tabLst>
                <a:tab pos="3371850" algn="l"/>
              </a:tabLst>
              <a:defRPr/>
            </a:pPr>
            <a:r>
              <a:rPr lang="en-US" sz="2200" b="1" dirty="0">
                <a:cs typeface="+mn-cs"/>
              </a:rPr>
              <a:t>Students will look at two versions of the same piece of writing and  will be able to distinguish which piece maximizes meaning, focusing on sentence formation, hearing how the words play to the ears and eyes, and feeling the phrases as it leads them through the piece.</a:t>
            </a:r>
          </a:p>
        </p:txBody>
      </p:sp>
      <p:pic>
        <p:nvPicPr>
          <p:cNvPr id="66566" name="Picture 6" descr="MMj0365297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MCj036079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98449">
            <a:off x="7473833" y="279022"/>
            <a:ext cx="692563"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89" name="Text Box 25"/>
          <p:cNvSpPr txBox="1">
            <a:spLocks noChangeArrowheads="1"/>
          </p:cNvSpPr>
          <p:nvPr/>
        </p:nvSpPr>
        <p:spPr bwMode="auto">
          <a:xfrm>
            <a:off x="689428" y="3839029"/>
            <a:ext cx="7855857" cy="2677656"/>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2400" b="0" u="sng" dirty="0">
                <a:cs typeface="+mn-cs"/>
              </a:rPr>
              <a:t>Example: </a:t>
            </a:r>
          </a:p>
          <a:p>
            <a:pPr algn="ctr">
              <a:defRPr/>
            </a:pPr>
            <a:r>
              <a:rPr lang="en-US" sz="2400" b="0" dirty="0">
                <a:cs typeface="+mn-cs"/>
              </a:rPr>
              <a:t>1.One should make up short, choppy sentences. </a:t>
            </a:r>
          </a:p>
          <a:p>
            <a:pPr algn="ctr">
              <a:defRPr/>
            </a:pPr>
            <a:r>
              <a:rPr lang="en-US" sz="2400" b="0" dirty="0">
                <a:cs typeface="+mn-cs"/>
              </a:rPr>
              <a:t>	</a:t>
            </a:r>
            <a:r>
              <a:rPr lang="en-US" sz="2400" b="0" i="1" dirty="0">
                <a:solidFill>
                  <a:schemeClr val="tx2"/>
                </a:solidFill>
                <a:cs typeface="+mn-cs"/>
              </a:rPr>
              <a:t>Benny walked onto the stage.  He raised his 	trumpet to his mouth. He waited for the cue.</a:t>
            </a:r>
          </a:p>
          <a:p>
            <a:pPr algn="ctr">
              <a:defRPr/>
            </a:pPr>
            <a:r>
              <a:rPr lang="en-US" sz="2400" b="0" dirty="0">
                <a:cs typeface="+mn-cs"/>
              </a:rPr>
              <a:t>2. And the other, one continuous sentence</a:t>
            </a:r>
          </a:p>
          <a:p>
            <a:pPr algn="ctr">
              <a:defRPr/>
            </a:pPr>
            <a:r>
              <a:rPr lang="en-US" sz="2400" b="0" dirty="0">
                <a:cs typeface="+mn-cs"/>
              </a:rPr>
              <a:t>	</a:t>
            </a:r>
            <a:r>
              <a:rPr lang="en-US" sz="2400" b="0" i="1" dirty="0">
                <a:solidFill>
                  <a:schemeClr val="tx2"/>
                </a:solidFill>
                <a:cs typeface="+mn-cs"/>
              </a:rPr>
              <a:t>Benny walked onto the stage, raised his trumpet </a:t>
            </a:r>
            <a:r>
              <a:rPr lang="en-US" sz="2400" b="0" i="1" dirty="0" smtClean="0">
                <a:solidFill>
                  <a:schemeClr val="tx2"/>
                </a:solidFill>
                <a:cs typeface="+mn-cs"/>
              </a:rPr>
              <a:t>to </a:t>
            </a:r>
            <a:r>
              <a:rPr lang="en-US" sz="2400" b="0" i="1" dirty="0">
                <a:solidFill>
                  <a:schemeClr val="tx2"/>
                </a:solidFill>
                <a:cs typeface="+mn-cs"/>
              </a:rPr>
              <a:t>his mouth, and waited for his cue.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fade">
                                      <p:cBhvr>
                                        <p:cTn id="7" dur="1000"/>
                                        <p:tgtEl>
                                          <p:spTgt spid="113668"/>
                                        </p:tgtEl>
                                      </p:cBhvr>
                                    </p:animEffect>
                                    <p:anim calcmode="lin" valueType="num">
                                      <p:cBhvr>
                                        <p:cTn id="8" dur="1000" fill="hold"/>
                                        <p:tgtEl>
                                          <p:spTgt spid="113668"/>
                                        </p:tgtEl>
                                        <p:attrNameLst>
                                          <p:attrName>ppt_x</p:attrName>
                                        </p:attrNameLst>
                                      </p:cBhvr>
                                      <p:tavLst>
                                        <p:tav tm="0">
                                          <p:val>
                                            <p:strVal val="#ppt_x"/>
                                          </p:val>
                                        </p:tav>
                                        <p:tav tm="100000">
                                          <p:val>
                                            <p:strVal val="#ppt_x"/>
                                          </p:val>
                                        </p:tav>
                                      </p:tavLst>
                                    </p:anim>
                                    <p:anim calcmode="lin" valueType="num">
                                      <p:cBhvr>
                                        <p:cTn id="9" dur="1000" fill="hold"/>
                                        <p:tgtEl>
                                          <p:spTgt spid="11366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3669"/>
                                        </p:tgtEl>
                                        <p:attrNameLst>
                                          <p:attrName>style.visibility</p:attrName>
                                        </p:attrNameLst>
                                      </p:cBhvr>
                                      <p:to>
                                        <p:strVal val="visible"/>
                                      </p:to>
                                    </p:set>
                                    <p:animEffect transition="in" filter="wipe(down)">
                                      <p:cBhvr>
                                        <p:cTn id="14" dur="500"/>
                                        <p:tgtEl>
                                          <p:spTgt spid="1136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368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68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689">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3689">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36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p:bldP spid="11366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rgbClr val="DCEFF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00B1DA8-83C6-994D-BDDA-E5780B8F3DC8}" type="slidenum">
              <a:rPr lang="en-US"/>
              <a:pPr>
                <a:defRPr/>
              </a:pPr>
              <a:t>26</a:t>
            </a:fld>
            <a:endParaRPr lang="en-US"/>
          </a:p>
        </p:txBody>
      </p:sp>
      <p:sp>
        <p:nvSpPr>
          <p:cNvPr id="119810" name="Rectangle 2"/>
          <p:cNvSpPr>
            <a:spLocks noGrp="1" noChangeArrowheads="1"/>
          </p:cNvSpPr>
          <p:nvPr>
            <p:ph type="title"/>
          </p:nvPr>
        </p:nvSpPr>
        <p:spPr>
          <a:xfrm>
            <a:off x="533400" y="274638"/>
            <a:ext cx="8153400" cy="2620962"/>
          </a:xfrm>
          <a:solidFill>
            <a:srgbClr val="FFFF66"/>
          </a:solidFill>
          <a:ln w="76200" cap="flat">
            <a:solidFill>
              <a:srgbClr val="FF0000"/>
            </a:solidFill>
            <a:prstDash val="dash"/>
            <a:miter lim="800000"/>
            <a:headEnd/>
            <a:tailEnd/>
          </a:ln>
        </p:spPr>
        <p:txBody>
          <a:bodyPr/>
          <a:lstStyle/>
          <a:p>
            <a:pPr eaLnBrk="1" hangingPunct="1">
              <a:defRPr/>
            </a:pPr>
            <a:r>
              <a:rPr lang="en-US" smtClean="0">
                <a:cs typeface="+mj-cs"/>
              </a:rPr>
              <a:t>Use textbook samples, newspaper articles, and student writing to find</a:t>
            </a:r>
            <a:br>
              <a:rPr lang="en-US" smtClean="0">
                <a:cs typeface="+mj-cs"/>
              </a:rPr>
            </a:br>
            <a:r>
              <a:rPr lang="en-US" smtClean="0">
                <a:cs typeface="+mj-cs"/>
              </a:rPr>
              <a:t>sentences that can be pruned.</a:t>
            </a:r>
          </a:p>
        </p:txBody>
      </p:sp>
      <p:sp>
        <p:nvSpPr>
          <p:cNvPr id="119811" name="Rectangle 3"/>
          <p:cNvSpPr>
            <a:spLocks noGrp="1" noChangeArrowheads="1"/>
          </p:cNvSpPr>
          <p:nvPr>
            <p:ph type="body" idx="1"/>
          </p:nvPr>
        </p:nvSpPr>
        <p:spPr>
          <a:xfrm>
            <a:off x="457200" y="2819400"/>
            <a:ext cx="8229600" cy="3306763"/>
          </a:xfrm>
        </p:spPr>
        <p:txBody>
          <a:bodyPr/>
          <a:lstStyle/>
          <a:p>
            <a:pPr algn="ctr" eaLnBrk="1" hangingPunct="1">
              <a:buFontTx/>
              <a:buNone/>
              <a:defRPr/>
            </a:pPr>
            <a:r>
              <a:rPr lang="en-US" sz="4000" i="1" smtClean="0">
                <a:latin typeface="Arial Narrow" charset="0"/>
                <a:cs typeface="+mn-cs"/>
              </a:rPr>
              <a:t>Discuss with your students how sometimes cutting a sentence down to a more manageable size without changing the meaning might be useful.</a:t>
            </a:r>
          </a:p>
        </p:txBody>
      </p:sp>
      <p:pic>
        <p:nvPicPr>
          <p:cNvPr id="61446" name="Picture 4" descr="j02512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257800"/>
            <a:ext cx="3657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F5166D3-B004-E24F-8139-5BFC7BDF9466}" type="slidenum">
              <a:rPr lang="en-US"/>
              <a:pPr>
                <a:defRPr/>
              </a:pPr>
              <a:t>27</a:t>
            </a:fld>
            <a:endParaRPr lang="en-US"/>
          </a:p>
        </p:txBody>
      </p:sp>
      <p:sp>
        <p:nvSpPr>
          <p:cNvPr id="118786" name="Rectangle 2"/>
          <p:cNvSpPr>
            <a:spLocks noGrp="1" noChangeArrowheads="1"/>
          </p:cNvSpPr>
          <p:nvPr>
            <p:ph type="title"/>
          </p:nvPr>
        </p:nvSpPr>
        <p:spPr>
          <a:xfrm>
            <a:off x="457200" y="609600"/>
            <a:ext cx="8077200" cy="1600200"/>
          </a:xfrm>
        </p:spPr>
        <p:txBody>
          <a:bodyPr>
            <a:normAutofit fontScale="90000"/>
          </a:bodyPr>
          <a:lstStyle/>
          <a:p>
            <a:pPr eaLnBrk="1" hangingPunct="1">
              <a:defRPr/>
            </a:pPr>
            <a:r>
              <a:rPr lang="en-US" sz="3600" b="1" i="1" dirty="0" smtClean="0">
                <a:solidFill>
                  <a:schemeClr val="accent2"/>
                </a:solidFill>
                <a:latin typeface="Arial Narrow" charset="0"/>
              </a:rPr>
              <a:t>EXAMPLE</a:t>
            </a:r>
            <a:r>
              <a:rPr lang="en-US" sz="3600" b="1" dirty="0" smtClean="0">
                <a:latin typeface="Arial Narrow" charset="0"/>
                <a:cs typeface="+mj-cs"/>
              </a:rPr>
              <a:t/>
            </a:r>
            <a:br>
              <a:rPr lang="en-US" sz="3600" b="1" dirty="0" smtClean="0">
                <a:latin typeface="Arial Narrow" charset="0"/>
                <a:cs typeface="+mj-cs"/>
              </a:rPr>
            </a:br>
            <a:r>
              <a:rPr lang="en-US" sz="3600" b="1" dirty="0" smtClean="0">
                <a:latin typeface="Arial Narrow" charset="0"/>
                <a:cs typeface="+mj-cs"/>
              </a:rPr>
              <a:t/>
            </a:r>
            <a:br>
              <a:rPr lang="en-US" sz="3600" b="1" dirty="0" smtClean="0">
                <a:latin typeface="Arial Narrow" charset="0"/>
                <a:cs typeface="+mj-cs"/>
              </a:rPr>
            </a:br>
            <a:r>
              <a:rPr lang="en-US" sz="3600" b="1" dirty="0" smtClean="0">
                <a:latin typeface="Arial Narrow" charset="0"/>
                <a:cs typeface="+mj-cs"/>
              </a:rPr>
              <a:t>The stadium has ample parking space available for fans</a:t>
            </a:r>
            <a:r>
              <a:rPr lang="ja-JP" altLang="en-US" sz="3600" b="1" dirty="0" smtClean="0">
                <a:latin typeface="Arial"/>
                <a:cs typeface="+mj-cs"/>
              </a:rPr>
              <a:t>’</a:t>
            </a:r>
            <a:r>
              <a:rPr lang="en-US" sz="3600" b="1" dirty="0" smtClean="0">
                <a:latin typeface="Arial Narrow" charset="0"/>
                <a:cs typeface="+mj-cs"/>
              </a:rPr>
              <a:t> automobiles.</a:t>
            </a:r>
          </a:p>
        </p:txBody>
      </p:sp>
      <p:sp>
        <p:nvSpPr>
          <p:cNvPr id="118787" name="Rectangle 3"/>
          <p:cNvSpPr>
            <a:spLocks noGrp="1" noChangeArrowheads="1"/>
          </p:cNvSpPr>
          <p:nvPr>
            <p:ph type="body" idx="1"/>
          </p:nvPr>
        </p:nvSpPr>
        <p:spPr>
          <a:xfrm>
            <a:off x="263525" y="3490913"/>
            <a:ext cx="7386638" cy="2605087"/>
          </a:xfrm>
        </p:spPr>
        <p:txBody>
          <a:bodyPr>
            <a:normAutofit lnSpcReduction="10000"/>
          </a:bodyPr>
          <a:lstStyle/>
          <a:p>
            <a:pPr eaLnBrk="1" hangingPunct="1">
              <a:lnSpc>
                <a:spcPct val="90000"/>
              </a:lnSpc>
              <a:buFont typeface="Arial Narrow" charset="0"/>
              <a:buChar char="☺"/>
              <a:defRPr/>
            </a:pPr>
            <a:r>
              <a:rPr lang="en-US" sz="4400" b="1" dirty="0" smtClean="0">
                <a:solidFill>
                  <a:srgbClr val="FF0000"/>
                </a:solidFill>
                <a:latin typeface="Arial Narrow" charset="0"/>
                <a:cs typeface="+mn-cs"/>
              </a:rPr>
              <a:t>Lean and Mean</a:t>
            </a:r>
          </a:p>
          <a:p>
            <a:pPr eaLnBrk="1" hangingPunct="1">
              <a:lnSpc>
                <a:spcPct val="90000"/>
              </a:lnSpc>
              <a:buFontTx/>
              <a:buNone/>
              <a:defRPr/>
            </a:pPr>
            <a:endParaRPr lang="en-US" sz="3600" b="1" dirty="0" smtClean="0">
              <a:latin typeface="Arial Narrow" charset="0"/>
              <a:cs typeface="+mn-cs"/>
            </a:endParaRPr>
          </a:p>
          <a:p>
            <a:pPr eaLnBrk="1" hangingPunct="1">
              <a:lnSpc>
                <a:spcPct val="90000"/>
              </a:lnSpc>
              <a:buFontTx/>
              <a:buNone/>
              <a:defRPr/>
            </a:pPr>
            <a:r>
              <a:rPr lang="en-US" sz="4000" b="1" dirty="0" smtClean="0">
                <a:latin typeface="Arial Narrow" charset="0"/>
                <a:cs typeface="+mn-cs"/>
              </a:rPr>
              <a:t>The stadium has ample parking</a:t>
            </a:r>
          </a:p>
          <a:p>
            <a:pPr eaLnBrk="1" hangingPunct="1">
              <a:lnSpc>
                <a:spcPct val="90000"/>
              </a:lnSpc>
              <a:buFontTx/>
              <a:buNone/>
              <a:defRPr/>
            </a:pPr>
            <a:r>
              <a:rPr lang="en-US" sz="4000" b="1" dirty="0" smtClean="0">
                <a:latin typeface="Arial Narrow" charset="0"/>
                <a:cs typeface="+mn-cs"/>
              </a:rPr>
              <a:t>space.</a:t>
            </a:r>
          </a:p>
        </p:txBody>
      </p:sp>
      <p:sp>
        <p:nvSpPr>
          <p:cNvPr id="118788" name="AutoShape 4"/>
          <p:cNvSpPr>
            <a:spLocks noChangeArrowheads="1"/>
          </p:cNvSpPr>
          <p:nvPr/>
        </p:nvSpPr>
        <p:spPr bwMode="auto">
          <a:xfrm rot="4495980">
            <a:off x="3795023" y="2792293"/>
            <a:ext cx="2397381" cy="1580864"/>
          </a:xfrm>
          <a:prstGeom prst="curvedDownArrow">
            <a:avLst>
              <a:gd name="adj1" fmla="val 45686"/>
              <a:gd name="adj2" fmla="val 58037"/>
              <a:gd name="adj3" fmla="val 33333"/>
            </a:avLst>
          </a:prstGeom>
          <a:solidFill>
            <a:schemeClr val="accent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60423" name="Picture 5" descr="MCj028091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438400"/>
            <a:ext cx="203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E190955-B34F-8840-8AFC-BCD6872791B7}" type="slidenum">
              <a:rPr lang="en-US"/>
              <a:pPr>
                <a:defRPr/>
              </a:pPr>
              <a:t>28</a:t>
            </a:fld>
            <a:endParaRPr lang="en-US"/>
          </a:p>
        </p:txBody>
      </p:sp>
      <p:sp>
        <p:nvSpPr>
          <p:cNvPr id="4099" name="Rectangle 3"/>
          <p:cNvSpPr>
            <a:spLocks noGrp="1" noChangeArrowheads="1"/>
          </p:cNvSpPr>
          <p:nvPr>
            <p:ph type="body" idx="1"/>
          </p:nvPr>
        </p:nvSpPr>
        <p:spPr>
          <a:solidFill>
            <a:srgbClr val="FFFFFF"/>
          </a:solidFill>
          <a:ln>
            <a:solidFill>
              <a:srgbClr val="FFFFFF"/>
            </a:solidFill>
            <a:miter lim="800000"/>
            <a:headEnd/>
            <a:tailEnd/>
          </a:ln>
        </p:spPr>
        <p:txBody>
          <a:bodyPr/>
          <a:lstStyle/>
          <a:p>
            <a:pPr eaLnBrk="1" hangingPunct="1">
              <a:defRPr/>
            </a:pPr>
            <a:r>
              <a:rPr lang="en-US" sz="2800" dirty="0" smtClean="0">
                <a:cs typeface="+mn-cs"/>
              </a:rPr>
              <a:t>When I read my paper, can I hear or feel the flow and rhythm?</a:t>
            </a:r>
          </a:p>
          <a:p>
            <a:pPr eaLnBrk="1" hangingPunct="1">
              <a:defRPr/>
            </a:pPr>
            <a:r>
              <a:rPr lang="en-US" sz="2800" dirty="0" smtClean="0">
                <a:cs typeface="+mn-cs"/>
              </a:rPr>
              <a:t>Do my sentences begin in different ways?</a:t>
            </a:r>
          </a:p>
          <a:p>
            <a:pPr eaLnBrk="1" hangingPunct="1">
              <a:defRPr/>
            </a:pPr>
            <a:r>
              <a:rPr lang="en-US" sz="2800" dirty="0" smtClean="0">
                <a:cs typeface="+mn-cs"/>
              </a:rPr>
              <a:t>Are my sentences of different lengths?</a:t>
            </a:r>
          </a:p>
          <a:p>
            <a:pPr eaLnBrk="1" hangingPunct="1">
              <a:defRPr/>
            </a:pPr>
            <a:r>
              <a:rPr lang="en-US" sz="2800" dirty="0" smtClean="0">
                <a:cs typeface="+mn-cs"/>
              </a:rPr>
              <a:t>Can the reader read my writing aloud with fluency?</a:t>
            </a:r>
          </a:p>
          <a:p>
            <a:pPr eaLnBrk="1" hangingPunct="1">
              <a:defRPr/>
            </a:pPr>
            <a:r>
              <a:rPr lang="en-US" sz="2800" dirty="0" smtClean="0">
                <a:cs typeface="+mn-cs"/>
              </a:rPr>
              <a:t>Did I use dialogue? If yes, does it sound like real people are talking?</a:t>
            </a:r>
          </a:p>
        </p:txBody>
      </p:sp>
      <p:sp>
        <p:nvSpPr>
          <p:cNvPr id="4100" name="WordArt 4" descr="Paper bag"/>
          <p:cNvSpPr>
            <a:spLocks noChangeArrowheads="1" noChangeShapeType="1" noTextEdit="1"/>
          </p:cNvSpPr>
          <p:nvPr/>
        </p:nvSpPr>
        <p:spPr bwMode="auto">
          <a:xfrm>
            <a:off x="457200" y="685800"/>
            <a:ext cx="6096000" cy="523875"/>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3"/>
                  <a:srcRect/>
                  <a:tile tx="0" ty="0" sx="100000" sy="100000" flip="none" algn="tl"/>
                </a:blipFill>
                <a:effectLst>
                  <a:outerShdw blurRad="63500" dist="563972" dir="14049741" sx="125000" sy="125000" algn="tl" rotWithShape="0">
                    <a:srgbClr val="C7DFD3">
                      <a:alpha val="79999"/>
                    </a:srgbClr>
                  </a:outerShdw>
                </a:effectLst>
                <a:latin typeface="Times New Roman"/>
                <a:ea typeface="Times New Roman"/>
                <a:cs typeface="Times New Roman"/>
              </a:rPr>
              <a:t>Discussion Guide</a:t>
            </a:r>
          </a:p>
        </p:txBody>
      </p:sp>
      <p:sp>
        <p:nvSpPr>
          <p:cNvPr id="4102" name="Text Box 6"/>
          <p:cNvSpPr txBox="1">
            <a:spLocks noChangeArrowheads="1"/>
          </p:cNvSpPr>
          <p:nvPr/>
        </p:nvSpPr>
        <p:spPr bwMode="auto">
          <a:xfrm>
            <a:off x="457201" y="5608638"/>
            <a:ext cx="58565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b="1" i="1" u="sng" dirty="0">
                <a:solidFill>
                  <a:schemeClr val="tx2"/>
                </a:solidFill>
                <a:latin typeface="Comic Sans MS" charset="0"/>
                <a:cs typeface="+mn-cs"/>
              </a:rPr>
              <a:t>Students need to think &amp; </a:t>
            </a:r>
            <a:r>
              <a:rPr lang="en-US" sz="2400" b="1" i="1" u="sng" dirty="0" smtClean="0">
                <a:solidFill>
                  <a:schemeClr val="tx2"/>
                </a:solidFill>
                <a:latin typeface="Comic Sans MS" charset="0"/>
                <a:cs typeface="+mn-cs"/>
              </a:rPr>
              <a:t>reflect</a:t>
            </a:r>
          </a:p>
          <a:p>
            <a:pPr algn="ctr">
              <a:defRPr/>
            </a:pPr>
            <a:r>
              <a:rPr lang="en-US" sz="2400" b="1" i="1" u="sng" dirty="0" smtClean="0">
                <a:solidFill>
                  <a:schemeClr val="tx2"/>
                </a:solidFill>
                <a:latin typeface="Comic Sans MS" charset="0"/>
                <a:cs typeface="+mn-cs"/>
              </a:rPr>
              <a:t>like </a:t>
            </a:r>
            <a:r>
              <a:rPr lang="en-US" sz="2400" b="1" i="1" u="sng" dirty="0">
                <a:solidFill>
                  <a:schemeClr val="tx2"/>
                </a:solidFill>
                <a:latin typeface="Comic Sans MS" charset="0"/>
                <a:cs typeface="+mn-cs"/>
              </a:rPr>
              <a:t>writers.</a:t>
            </a:r>
          </a:p>
        </p:txBody>
      </p:sp>
      <p:pic>
        <p:nvPicPr>
          <p:cNvPr id="8" name="Picture 6" descr="j02802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0" y="4557504"/>
            <a:ext cx="3098800" cy="199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9">
                                            <p:bg/>
                                          </p:spTgt>
                                        </p:tgtEl>
                                        <p:attrNameLst>
                                          <p:attrName>style.visibility</p:attrName>
                                        </p:attrNameLst>
                                      </p:cBhvr>
                                      <p:to>
                                        <p:strVal val="visible"/>
                                      </p:to>
                                    </p:set>
                                    <p:animEffect transition="in" filter="fade">
                                      <p:cBhvr>
                                        <p:cTn id="14" dur="1000"/>
                                        <p:tgtEl>
                                          <p:spTgt spid="4099">
                                            <p:bg/>
                                          </p:spTgt>
                                        </p:tgtEl>
                                      </p:cBhvr>
                                    </p:animEffect>
                                    <p:anim calcmode="lin" valueType="num">
                                      <p:cBhvr>
                                        <p:cTn id="15" dur="1000" fill="hold"/>
                                        <p:tgtEl>
                                          <p:spTgt spid="4099">
                                            <p:bg/>
                                          </p:spTgt>
                                        </p:tgtEl>
                                        <p:attrNameLst>
                                          <p:attrName>ppt_x</p:attrName>
                                        </p:attrNameLst>
                                      </p:cBhvr>
                                      <p:tavLst>
                                        <p:tav tm="0">
                                          <p:val>
                                            <p:strVal val="#ppt_x"/>
                                          </p:val>
                                        </p:tav>
                                        <p:tav tm="100000">
                                          <p:val>
                                            <p:strVal val="#ppt_x"/>
                                          </p:val>
                                        </p:tav>
                                      </p:tavLst>
                                    </p:anim>
                                    <p:anim calcmode="lin" valueType="num">
                                      <p:cBhvr>
                                        <p:cTn id="16" dur="1000" fill="hold"/>
                                        <p:tgtEl>
                                          <p:spTgt spid="4099">
                                            <p:bg/>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99">
                                            <p:txEl>
                                              <p:pRg st="0" end="0"/>
                                            </p:txEl>
                                          </p:spTgt>
                                        </p:tgtEl>
                                        <p:attrNameLst>
                                          <p:attrName>style.visibility</p:attrName>
                                        </p:attrNameLst>
                                      </p:cBhvr>
                                      <p:to>
                                        <p:strVal val="visible"/>
                                      </p:to>
                                    </p:set>
                                    <p:animEffect transition="in" filter="fade">
                                      <p:cBhvr>
                                        <p:cTn id="21" dur="1000"/>
                                        <p:tgtEl>
                                          <p:spTgt spid="4099">
                                            <p:txEl>
                                              <p:pRg st="0" end="0"/>
                                            </p:txEl>
                                          </p:spTgt>
                                        </p:tgtEl>
                                      </p:cBhvr>
                                    </p:animEffect>
                                    <p:anim calcmode="lin" valueType="num">
                                      <p:cBhvr>
                                        <p:cTn id="22"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099">
                                            <p:txEl>
                                              <p:pRg st="1" end="1"/>
                                            </p:txEl>
                                          </p:spTgt>
                                        </p:tgtEl>
                                        <p:attrNameLst>
                                          <p:attrName>style.visibility</p:attrName>
                                        </p:attrNameLst>
                                      </p:cBhvr>
                                      <p:to>
                                        <p:strVal val="visible"/>
                                      </p:to>
                                    </p:set>
                                    <p:animEffect transition="in" filter="fade">
                                      <p:cBhvr>
                                        <p:cTn id="28" dur="1000"/>
                                        <p:tgtEl>
                                          <p:spTgt spid="4099">
                                            <p:txEl>
                                              <p:pRg st="1" end="1"/>
                                            </p:txEl>
                                          </p:spTgt>
                                        </p:tgtEl>
                                      </p:cBhvr>
                                    </p:animEffect>
                                    <p:anim calcmode="lin" valueType="num">
                                      <p:cBhvr>
                                        <p:cTn id="29"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99">
                                            <p:txEl>
                                              <p:pRg st="2" end="2"/>
                                            </p:txEl>
                                          </p:spTgt>
                                        </p:tgtEl>
                                        <p:attrNameLst>
                                          <p:attrName>style.visibility</p:attrName>
                                        </p:attrNameLst>
                                      </p:cBhvr>
                                      <p:to>
                                        <p:strVal val="visible"/>
                                      </p:to>
                                    </p:set>
                                    <p:animEffect transition="in" filter="fade">
                                      <p:cBhvr>
                                        <p:cTn id="35" dur="1000"/>
                                        <p:tgtEl>
                                          <p:spTgt spid="4099">
                                            <p:txEl>
                                              <p:pRg st="2" end="2"/>
                                            </p:txEl>
                                          </p:spTgt>
                                        </p:tgtEl>
                                      </p:cBhvr>
                                    </p:animEffect>
                                    <p:anim calcmode="lin" valueType="num">
                                      <p:cBhvr>
                                        <p:cTn id="36"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99">
                                            <p:txEl>
                                              <p:pRg st="3" end="3"/>
                                            </p:txEl>
                                          </p:spTgt>
                                        </p:tgtEl>
                                        <p:attrNameLst>
                                          <p:attrName>style.visibility</p:attrName>
                                        </p:attrNameLst>
                                      </p:cBhvr>
                                      <p:to>
                                        <p:strVal val="visible"/>
                                      </p:to>
                                    </p:set>
                                    <p:animEffect transition="in" filter="fade">
                                      <p:cBhvr>
                                        <p:cTn id="42" dur="1000"/>
                                        <p:tgtEl>
                                          <p:spTgt spid="4099">
                                            <p:txEl>
                                              <p:pRg st="3" end="3"/>
                                            </p:txEl>
                                          </p:spTgt>
                                        </p:tgtEl>
                                      </p:cBhvr>
                                    </p:animEffect>
                                    <p:anim calcmode="lin" valueType="num">
                                      <p:cBhvr>
                                        <p:cTn id="43"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099">
                                            <p:txEl>
                                              <p:pRg st="4" end="4"/>
                                            </p:txEl>
                                          </p:spTgt>
                                        </p:tgtEl>
                                        <p:attrNameLst>
                                          <p:attrName>style.visibility</p:attrName>
                                        </p:attrNameLst>
                                      </p:cBhvr>
                                      <p:to>
                                        <p:strVal val="visible"/>
                                      </p:to>
                                    </p:set>
                                    <p:animEffect transition="in" filter="fade">
                                      <p:cBhvr>
                                        <p:cTn id="49" dur="1000"/>
                                        <p:tgtEl>
                                          <p:spTgt spid="4099">
                                            <p:txEl>
                                              <p:pRg st="4" end="4"/>
                                            </p:txEl>
                                          </p:spTgt>
                                        </p:tgtEl>
                                      </p:cBhvr>
                                    </p:animEffect>
                                    <p:anim calcmode="lin" valueType="num">
                                      <p:cBhvr>
                                        <p:cTn id="50"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nimBg="1"/>
      <p:bldP spid="41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EFF0"/>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6CD53492-BE9B-7644-B3D0-0A1260A61375}" type="slidenum">
              <a:rPr lang="en-US"/>
              <a:pPr>
                <a:defRPr/>
              </a:pPr>
              <a:t>3</a:t>
            </a:fld>
            <a:endParaRPr lang="en-US"/>
          </a:p>
        </p:txBody>
      </p:sp>
      <p:sp>
        <p:nvSpPr>
          <p:cNvPr id="76802" name="Rectangle 2"/>
          <p:cNvSpPr>
            <a:spLocks noGrp="1" noChangeArrowheads="1"/>
          </p:cNvSpPr>
          <p:nvPr>
            <p:ph type="title"/>
          </p:nvPr>
        </p:nvSpPr>
        <p:spPr/>
        <p:txBody>
          <a:bodyPr/>
          <a:lstStyle/>
          <a:p>
            <a:pPr eaLnBrk="1" hangingPunct="1">
              <a:defRPr/>
            </a:pPr>
            <a:r>
              <a:rPr lang="en-US" b="1" smtClean="0">
                <a:latin typeface="Curlz MT" charset="0"/>
                <a:cs typeface="+mj-cs"/>
              </a:rPr>
              <a:t>The Midnight Ride of Paul Revere</a:t>
            </a:r>
          </a:p>
        </p:txBody>
      </p:sp>
      <p:sp>
        <p:nvSpPr>
          <p:cNvPr id="76803" name="Rectangle 3"/>
          <p:cNvSpPr>
            <a:spLocks noGrp="1" noChangeArrowheads="1"/>
          </p:cNvSpPr>
          <p:nvPr>
            <p:ph type="body" idx="1"/>
          </p:nvPr>
        </p:nvSpPr>
        <p:spPr>
          <a:xfrm>
            <a:off x="457200" y="1219200"/>
            <a:ext cx="8229600" cy="5410200"/>
          </a:xfrm>
        </p:spPr>
        <p:txBody>
          <a:bodyPr/>
          <a:lstStyle/>
          <a:p>
            <a:pPr eaLnBrk="1" hangingPunct="1">
              <a:lnSpc>
                <a:spcPct val="80000"/>
              </a:lnSpc>
              <a:buFontTx/>
              <a:buNone/>
              <a:defRPr/>
            </a:pPr>
            <a:endParaRPr lang="en-US" sz="2000" smtClean="0">
              <a:cs typeface="+mn-cs"/>
            </a:endParaRPr>
          </a:p>
          <a:p>
            <a:pPr algn="ctr" eaLnBrk="1" hangingPunct="1">
              <a:lnSpc>
                <a:spcPct val="80000"/>
              </a:lnSpc>
              <a:buFontTx/>
              <a:buNone/>
              <a:defRPr/>
            </a:pPr>
            <a:r>
              <a:rPr lang="en-US" sz="2000" smtClean="0">
                <a:cs typeface="+mn-cs"/>
              </a:rPr>
              <a:t>Listen, my children, and you shall hear</a:t>
            </a:r>
          </a:p>
          <a:p>
            <a:pPr algn="ctr" eaLnBrk="1" hangingPunct="1">
              <a:lnSpc>
                <a:spcPct val="80000"/>
              </a:lnSpc>
              <a:buFontTx/>
              <a:buNone/>
              <a:defRPr/>
            </a:pPr>
            <a:r>
              <a:rPr lang="en-US" sz="2000" smtClean="0">
                <a:cs typeface="+mn-cs"/>
              </a:rPr>
              <a:t>Of the midnight ride of Paul Revere,</a:t>
            </a:r>
          </a:p>
          <a:p>
            <a:pPr algn="ctr" eaLnBrk="1" hangingPunct="1">
              <a:lnSpc>
                <a:spcPct val="80000"/>
              </a:lnSpc>
              <a:buFontTx/>
              <a:buNone/>
              <a:defRPr/>
            </a:pPr>
            <a:r>
              <a:rPr lang="en-US" sz="2000" smtClean="0">
                <a:cs typeface="+mn-cs"/>
              </a:rPr>
              <a:t>On the eighteenth of April, in seventy-five;</a:t>
            </a:r>
          </a:p>
          <a:p>
            <a:pPr algn="ctr" eaLnBrk="1" hangingPunct="1">
              <a:lnSpc>
                <a:spcPct val="80000"/>
              </a:lnSpc>
              <a:buFontTx/>
              <a:buNone/>
              <a:defRPr/>
            </a:pPr>
            <a:r>
              <a:rPr lang="en-US" sz="2000" smtClean="0">
                <a:cs typeface="+mn-cs"/>
              </a:rPr>
              <a:t>Hardly a man is now alive</a:t>
            </a:r>
          </a:p>
          <a:p>
            <a:pPr algn="ctr" eaLnBrk="1" hangingPunct="1">
              <a:lnSpc>
                <a:spcPct val="80000"/>
              </a:lnSpc>
              <a:buFontTx/>
              <a:buNone/>
              <a:defRPr/>
            </a:pPr>
            <a:r>
              <a:rPr lang="en-US" sz="2000" smtClean="0">
                <a:cs typeface="+mn-cs"/>
              </a:rPr>
              <a:t>Who remembers that famous day and year.</a:t>
            </a:r>
          </a:p>
          <a:p>
            <a:pPr algn="ctr" eaLnBrk="1" hangingPunct="1">
              <a:lnSpc>
                <a:spcPct val="80000"/>
              </a:lnSpc>
              <a:buFontTx/>
              <a:buNone/>
              <a:defRPr/>
            </a:pPr>
            <a:r>
              <a:rPr lang="en-US" sz="2000" smtClean="0">
                <a:cs typeface="+mn-cs"/>
              </a:rPr>
              <a:t>He said to his friend, </a:t>
            </a:r>
            <a:r>
              <a:rPr lang="ja-JP" altLang="en-US" sz="2000" smtClean="0">
                <a:latin typeface="Arial"/>
                <a:cs typeface="+mn-cs"/>
              </a:rPr>
              <a:t>“</a:t>
            </a:r>
            <a:r>
              <a:rPr lang="en-US" sz="2000" smtClean="0">
                <a:cs typeface="+mn-cs"/>
              </a:rPr>
              <a:t>If the British march</a:t>
            </a:r>
          </a:p>
          <a:p>
            <a:pPr algn="ctr" eaLnBrk="1" hangingPunct="1">
              <a:lnSpc>
                <a:spcPct val="80000"/>
              </a:lnSpc>
              <a:buFontTx/>
              <a:buNone/>
              <a:defRPr/>
            </a:pPr>
            <a:r>
              <a:rPr lang="en-US" sz="2000" smtClean="0">
                <a:cs typeface="+mn-cs"/>
              </a:rPr>
              <a:t>By land or by sea from the town tonight,</a:t>
            </a:r>
          </a:p>
          <a:p>
            <a:pPr algn="ctr" eaLnBrk="1" hangingPunct="1">
              <a:lnSpc>
                <a:spcPct val="80000"/>
              </a:lnSpc>
              <a:buFontTx/>
              <a:buNone/>
              <a:defRPr/>
            </a:pPr>
            <a:r>
              <a:rPr lang="en-US" sz="2000" smtClean="0">
                <a:cs typeface="+mn-cs"/>
              </a:rPr>
              <a:t>Hang a lantern aloft in the belfry arch</a:t>
            </a:r>
          </a:p>
          <a:p>
            <a:pPr algn="ctr" eaLnBrk="1" hangingPunct="1">
              <a:lnSpc>
                <a:spcPct val="80000"/>
              </a:lnSpc>
              <a:buFontTx/>
              <a:buNone/>
              <a:defRPr/>
            </a:pPr>
            <a:r>
              <a:rPr lang="en-US" sz="2000" smtClean="0">
                <a:cs typeface="+mn-cs"/>
              </a:rPr>
              <a:t>Of the North Church tower as a signal light-</a:t>
            </a:r>
          </a:p>
          <a:p>
            <a:pPr algn="ctr" eaLnBrk="1" hangingPunct="1">
              <a:lnSpc>
                <a:spcPct val="80000"/>
              </a:lnSpc>
              <a:buFontTx/>
              <a:buNone/>
              <a:defRPr/>
            </a:pPr>
            <a:r>
              <a:rPr lang="en-US" sz="2000" smtClean="0">
                <a:cs typeface="+mn-cs"/>
              </a:rPr>
              <a:t>One, if by land, and two, if by sea;</a:t>
            </a:r>
          </a:p>
          <a:p>
            <a:pPr algn="ctr" eaLnBrk="1" hangingPunct="1">
              <a:lnSpc>
                <a:spcPct val="80000"/>
              </a:lnSpc>
              <a:buFontTx/>
              <a:buNone/>
              <a:defRPr/>
            </a:pPr>
            <a:r>
              <a:rPr lang="en-US" sz="2000" smtClean="0">
                <a:cs typeface="+mn-cs"/>
              </a:rPr>
              <a:t>And I on the opposite shore will be,</a:t>
            </a:r>
          </a:p>
          <a:p>
            <a:pPr algn="ctr" eaLnBrk="1" hangingPunct="1">
              <a:lnSpc>
                <a:spcPct val="80000"/>
              </a:lnSpc>
              <a:buFontTx/>
              <a:buNone/>
              <a:defRPr/>
            </a:pPr>
            <a:r>
              <a:rPr lang="en-US" sz="2000" smtClean="0">
                <a:cs typeface="+mn-cs"/>
              </a:rPr>
              <a:t>Ready to ride and spread the alarm</a:t>
            </a:r>
          </a:p>
          <a:p>
            <a:pPr algn="ctr" eaLnBrk="1" hangingPunct="1">
              <a:lnSpc>
                <a:spcPct val="80000"/>
              </a:lnSpc>
              <a:buFontTx/>
              <a:buNone/>
              <a:defRPr/>
            </a:pPr>
            <a:r>
              <a:rPr lang="en-US" sz="2000" smtClean="0">
                <a:cs typeface="+mn-cs"/>
              </a:rPr>
              <a:t>Through every Middlesex village and farm,</a:t>
            </a:r>
          </a:p>
          <a:p>
            <a:pPr algn="ctr" eaLnBrk="1" hangingPunct="1">
              <a:lnSpc>
                <a:spcPct val="80000"/>
              </a:lnSpc>
              <a:buFontTx/>
              <a:buNone/>
              <a:defRPr/>
            </a:pPr>
            <a:r>
              <a:rPr lang="en-US" sz="2000" smtClean="0">
                <a:cs typeface="+mn-cs"/>
              </a:rPr>
              <a:t>For the country folk to be up and to arm.</a:t>
            </a:r>
            <a:r>
              <a:rPr lang="ja-JP" altLang="en-US" sz="2000" smtClean="0">
                <a:latin typeface="Arial"/>
                <a:cs typeface="+mn-cs"/>
              </a:rPr>
              <a:t>”</a:t>
            </a:r>
            <a:endParaRPr lang="en-US" sz="2000" smtClean="0">
              <a:cs typeface="+mn-cs"/>
            </a:endParaRPr>
          </a:p>
        </p:txBody>
      </p:sp>
      <p:pic>
        <p:nvPicPr>
          <p:cNvPr id="25607" name="Picture 4" descr="MCj014984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538" y="4129088"/>
            <a:ext cx="18192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 descr="MCj014942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78314"/>
            <a:ext cx="1490663"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6802"/>
                                        </p:tgtEl>
                                        <p:attrNameLst>
                                          <p:attrName>style.visibility</p:attrName>
                                        </p:attrNameLst>
                                      </p:cBhvr>
                                      <p:to>
                                        <p:strVal val="visible"/>
                                      </p:to>
                                    </p:set>
                                    <p:anim calcmode="lin" valueType="num">
                                      <p:cBhvr>
                                        <p:cTn id="7" dur="500" fill="hold"/>
                                        <p:tgtEl>
                                          <p:spTgt spid="7680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6802"/>
                                        </p:tgtEl>
                                        <p:attrNameLst>
                                          <p:attrName>ppt_y</p:attrName>
                                        </p:attrNameLst>
                                      </p:cBhvr>
                                      <p:tavLst>
                                        <p:tav tm="0">
                                          <p:val>
                                            <p:strVal val="#ppt_y"/>
                                          </p:val>
                                        </p:tav>
                                        <p:tav tm="100000">
                                          <p:val>
                                            <p:strVal val="#ppt_y"/>
                                          </p:val>
                                        </p:tav>
                                      </p:tavLst>
                                    </p:anim>
                                    <p:anim calcmode="lin" valueType="num">
                                      <p:cBhvr>
                                        <p:cTn id="9" dur="500" fill="hold"/>
                                        <p:tgtEl>
                                          <p:spTgt spid="7680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680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3C860361-BD93-9C40-A5A5-487E2C55AA71}" type="slidenum">
              <a:rPr lang="en-US"/>
              <a:pPr>
                <a:defRPr/>
              </a:pPr>
              <a:t>4</a:t>
            </a:fld>
            <a:endParaRPr lang="en-US"/>
          </a:p>
        </p:txBody>
      </p:sp>
      <p:sp>
        <p:nvSpPr>
          <p:cNvPr id="160770" name="Rectangle 2"/>
          <p:cNvSpPr>
            <a:spLocks noGrp="1" noChangeArrowheads="1"/>
          </p:cNvSpPr>
          <p:nvPr>
            <p:ph type="title"/>
          </p:nvPr>
        </p:nvSpPr>
        <p:spPr/>
        <p:txBody>
          <a:bodyPr/>
          <a:lstStyle/>
          <a:p>
            <a:pPr eaLnBrk="1" hangingPunct="1">
              <a:defRPr/>
            </a:pPr>
            <a:r>
              <a:rPr lang="en-US" sz="2400" smtClean="0">
                <a:cs typeface="+mj-cs"/>
              </a:rPr>
              <a:t>The Raven By Edgar Allan Poe </a:t>
            </a:r>
            <a:br>
              <a:rPr lang="en-US" sz="2400" smtClean="0">
                <a:cs typeface="+mj-cs"/>
              </a:rPr>
            </a:br>
            <a:r>
              <a:rPr lang="en-US" sz="2400" smtClean="0">
                <a:cs typeface="+mj-cs"/>
              </a:rPr>
              <a:t> (recited by Christopher Walken)</a:t>
            </a:r>
            <a:br>
              <a:rPr lang="en-US" sz="2400" smtClean="0">
                <a:cs typeface="+mj-cs"/>
              </a:rPr>
            </a:br>
            <a:endParaRPr lang="en-US" sz="1600" smtClean="0">
              <a:cs typeface="+mj-cs"/>
            </a:endParaRPr>
          </a:p>
        </p:txBody>
      </p:sp>
      <p:sp>
        <p:nvSpPr>
          <p:cNvPr id="160771" name="Rectangle 3"/>
          <p:cNvSpPr>
            <a:spLocks noGrp="1" noChangeArrowheads="1"/>
          </p:cNvSpPr>
          <p:nvPr>
            <p:ph type="body" sz="half" idx="1"/>
          </p:nvPr>
        </p:nvSpPr>
        <p:spPr>
          <a:xfrm>
            <a:off x="457200" y="1600200"/>
            <a:ext cx="8382000" cy="4648200"/>
          </a:xfrm>
          <a:solidFill>
            <a:srgbClr val="FFFFFF"/>
          </a:solidFill>
          <a:ln>
            <a:solidFill>
              <a:schemeClr val="folHlink"/>
            </a:solidFill>
            <a:miter lim="800000"/>
            <a:headEnd/>
            <a:tailEnd/>
          </a:ln>
        </p:spPr>
        <p:txBody>
          <a:bodyPr/>
          <a:lstStyle/>
          <a:p>
            <a:pPr eaLnBrk="1" hangingPunct="1">
              <a:lnSpc>
                <a:spcPct val="90000"/>
              </a:lnSpc>
              <a:buFontTx/>
              <a:buNone/>
              <a:defRPr/>
            </a:pPr>
            <a:r>
              <a:rPr lang="en-US" sz="2800" b="1" smtClean="0">
                <a:cs typeface="+mn-cs"/>
                <a:sym typeface="Wingdings" charset="0"/>
              </a:rPr>
              <a:t></a:t>
            </a:r>
            <a:r>
              <a:rPr lang="en-US" sz="2800" b="1" smtClean="0">
                <a:cs typeface="+mn-cs"/>
              </a:rPr>
              <a:t>And the Raven, never flitting, still is sitting, still is sitting </a:t>
            </a:r>
            <a:br>
              <a:rPr lang="en-US" sz="2800" b="1" smtClean="0">
                <a:cs typeface="+mn-cs"/>
              </a:rPr>
            </a:br>
            <a:r>
              <a:rPr lang="en-US" sz="2800" b="1" smtClean="0">
                <a:cs typeface="+mn-cs"/>
              </a:rPr>
              <a:t>On the pallid bust of Pallas just above my chamber door; </a:t>
            </a:r>
            <a:br>
              <a:rPr lang="en-US" sz="2800" b="1" smtClean="0">
                <a:cs typeface="+mn-cs"/>
              </a:rPr>
            </a:br>
            <a:r>
              <a:rPr lang="en-US" sz="2800" b="1" smtClean="0">
                <a:cs typeface="+mn-cs"/>
              </a:rPr>
              <a:t>And his eyes have all the seeming of a demon's that is dreaming, </a:t>
            </a:r>
            <a:br>
              <a:rPr lang="en-US" sz="2800" b="1" smtClean="0">
                <a:cs typeface="+mn-cs"/>
              </a:rPr>
            </a:br>
            <a:r>
              <a:rPr lang="en-US" sz="2800" b="1" smtClean="0">
                <a:cs typeface="+mn-cs"/>
              </a:rPr>
              <a:t>And the lamplight o'er him streaming throws his shadow on the floor; </a:t>
            </a:r>
            <a:br>
              <a:rPr lang="en-US" sz="2800" b="1" smtClean="0">
                <a:cs typeface="+mn-cs"/>
              </a:rPr>
            </a:br>
            <a:r>
              <a:rPr lang="en-US" sz="2800" b="1" smtClean="0">
                <a:cs typeface="+mn-cs"/>
              </a:rPr>
              <a:t>And my soul from out that shadow that lies floating on the floor </a:t>
            </a:r>
            <a:br>
              <a:rPr lang="en-US" sz="2800" b="1" smtClean="0">
                <a:cs typeface="+mn-cs"/>
              </a:rPr>
            </a:br>
            <a:r>
              <a:rPr lang="en-US" sz="2800" b="1" smtClean="0">
                <a:cs typeface="+mn-cs"/>
              </a:rPr>
              <a:t>Shall be lifted - nevermore!</a:t>
            </a:r>
            <a:r>
              <a:rPr lang="en-US" sz="2800" smtClean="0">
                <a:cs typeface="+mn-cs"/>
              </a:rPr>
              <a:t> </a:t>
            </a:r>
          </a:p>
          <a:p>
            <a:pPr eaLnBrk="1" hangingPunct="1">
              <a:lnSpc>
                <a:spcPct val="90000"/>
              </a:lnSpc>
              <a:buFontTx/>
              <a:buNone/>
              <a:defRPr/>
            </a:pPr>
            <a:r>
              <a:rPr lang="en-US" sz="1200" smtClean="0">
                <a:cs typeface="+mn-cs"/>
              </a:rPr>
              <a:t>http://www.ojai.net/swanson/theraven.htm</a:t>
            </a:r>
            <a:endParaRPr lang="en-US" sz="2800" smtClean="0">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536F60A1-DFC7-D145-948A-30DF3E20C176}" type="slidenum">
              <a:rPr lang="en-US"/>
              <a:pPr>
                <a:defRPr/>
              </a:pPr>
              <a:t>5</a:t>
            </a:fld>
            <a:endParaRPr lang="en-US"/>
          </a:p>
        </p:txBody>
      </p:sp>
      <p:sp>
        <p:nvSpPr>
          <p:cNvPr id="94210" name="Rectangle 2"/>
          <p:cNvSpPr>
            <a:spLocks noGrp="1" noChangeArrowheads="1"/>
          </p:cNvSpPr>
          <p:nvPr>
            <p:ph type="title"/>
          </p:nvPr>
        </p:nvSpPr>
        <p:spPr>
          <a:xfrm>
            <a:off x="381000" y="3283390"/>
            <a:ext cx="8543902" cy="2965010"/>
          </a:xfrm>
          <a:ln w="57150" cmpd="thickThin">
            <a:solidFill>
              <a:srgbClr val="0000FF"/>
            </a:solidFill>
            <a:headEnd/>
            <a:tailEnd/>
          </a:ln>
        </p:spPr>
        <p:style>
          <a:lnRef idx="1">
            <a:schemeClr val="accent6"/>
          </a:lnRef>
          <a:fillRef idx="2">
            <a:schemeClr val="accent6"/>
          </a:fillRef>
          <a:effectRef idx="1">
            <a:schemeClr val="accent6"/>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30000"/>
              </a:lnSpc>
              <a:defRPr/>
            </a:pP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rPr>
              <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rPr>
            </a:br>
            <a:r>
              <a:rPr lang="en-US" sz="7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rPr>
              <a:t>Masterpiece Sentences</a:t>
            </a:r>
            <a:br>
              <a:rPr lang="en-US" sz="7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rPr>
            </a:br>
            <a:r>
              <a:rPr lang="en-US" sz="3600" b="1" spc="50" dirty="0" smtClean="0">
                <a:ln w="11430"/>
                <a:solidFill>
                  <a:schemeClr val="tx1"/>
                </a:solidFill>
                <a:effectLst>
                  <a:outerShdw blurRad="76200" dist="50800" dir="5400000" algn="tl" rotWithShape="0">
                    <a:srgbClr val="000000">
                      <a:alpha val="65000"/>
                    </a:srgbClr>
                  </a:outerShdw>
                </a:effectLst>
                <a:cs typeface="+mj-cs"/>
              </a:rPr>
              <a:t>Jane Fell Greene</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rPr>
              <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rPr>
              <a:t> </a:t>
            </a:r>
            <a:r>
              <a:rPr lang="en-US" sz="2800" b="1" dirty="0">
                <a:ln w="1905"/>
                <a:solidFill>
                  <a:schemeClr val="tx1"/>
                </a:solidFill>
                <a:effectLst>
                  <a:innerShdw blurRad="69850" dist="43180" dir="5400000">
                    <a:srgbClr val="000000">
                      <a:alpha val="65000"/>
                    </a:srgbClr>
                  </a:innerShdw>
                </a:effectLst>
              </a:rPr>
              <a:t>Language! </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rPr>
              <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rPr>
            </a:b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j-cs"/>
              </a:rPr>
              <a:t>A Five Steps Process</a:t>
            </a:r>
          </a:p>
        </p:txBody>
      </p:sp>
      <p:sp>
        <p:nvSpPr>
          <p:cNvPr id="39941" name="WordArt 3"/>
          <p:cNvSpPr>
            <a:spLocks noChangeArrowheads="1" noChangeShapeType="1" noTextEdit="1"/>
          </p:cNvSpPr>
          <p:nvPr/>
        </p:nvSpPr>
        <p:spPr bwMode="auto">
          <a:xfrm rot="250360">
            <a:off x="425181" y="237847"/>
            <a:ext cx="5592393" cy="2507166"/>
          </a:xfrm>
          <a:prstGeom prst="rect">
            <a:avLst/>
          </a:prstGeom>
        </p:spPr>
        <p:txBody>
          <a:bodyPr wrap="none" fromWordArt="1">
            <a:prstTxWarp prst="textSlantUp">
              <a:avLst>
                <a:gd name="adj" fmla="val 32056"/>
              </a:avLst>
            </a:prstTxWarp>
          </a:bodyPr>
          <a:lstStyle/>
          <a:p>
            <a:pPr algn="ctr"/>
            <a:r>
              <a:rPr lang="en-US" sz="4000" kern="10" dirty="0">
                <a:ln w="9525">
                  <a:solidFill>
                    <a:schemeClr val="accent2"/>
                  </a:solidFill>
                  <a:round/>
                  <a:headEnd/>
                  <a:tailEnd/>
                </a:ln>
                <a:solidFill>
                  <a:srgbClr val="FF6600"/>
                </a:solidFill>
                <a:effectLst>
                  <a:outerShdw blurRad="63500" dist="53882" dir="2700000" algn="ctr" rotWithShape="0">
                    <a:srgbClr val="9999FF">
                      <a:alpha val="79999"/>
                    </a:srgbClr>
                  </a:outerShdw>
                </a:effectLst>
                <a:latin typeface="Impact"/>
                <a:ea typeface="Impact"/>
                <a:cs typeface="Impact"/>
              </a:rPr>
              <a:t>Sentence </a:t>
            </a:r>
          </a:p>
          <a:p>
            <a:pPr algn="ctr"/>
            <a:r>
              <a:rPr lang="en-US" sz="4000" kern="10" dirty="0">
                <a:ln w="9525">
                  <a:solidFill>
                    <a:schemeClr val="accent2"/>
                  </a:solidFill>
                  <a:round/>
                  <a:headEnd/>
                  <a:tailEnd/>
                </a:ln>
                <a:solidFill>
                  <a:srgbClr val="FF6600"/>
                </a:solidFill>
                <a:effectLst>
                  <a:outerShdw blurRad="63500" dist="53882" dir="2700000" algn="ctr" rotWithShape="0">
                    <a:srgbClr val="9999FF">
                      <a:alpha val="79999"/>
                    </a:srgbClr>
                  </a:outerShdw>
                </a:effectLst>
                <a:latin typeface="Impact"/>
                <a:ea typeface="Impact"/>
                <a:cs typeface="Impact"/>
              </a:rPr>
              <a:t>Elaboration</a:t>
            </a:r>
          </a:p>
        </p:txBody>
      </p:sp>
      <p:sp>
        <p:nvSpPr>
          <p:cNvPr id="94212" name="Text Box 4"/>
          <p:cNvSpPr txBox="1">
            <a:spLocks noChangeArrowheads="1"/>
          </p:cNvSpPr>
          <p:nvPr/>
        </p:nvSpPr>
        <p:spPr bwMode="auto">
          <a:xfrm>
            <a:off x="3273060" y="2637059"/>
            <a:ext cx="54137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rPr>
              <a:t>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rPr>
              <a:t> Louisa Moats</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shark = base subject</a:t>
            </a:r>
            <a:br>
              <a:rPr lang="en-US" dirty="0" smtClean="0"/>
            </a:br>
            <a:r>
              <a:rPr lang="en-US" dirty="0" smtClean="0"/>
              <a:t>(Who did 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286000"/>
            <a:ext cx="4078224" cy="3408796"/>
          </a:xfrm>
          <a:ln w="76200" cmpd="sng">
            <a:solidFill>
              <a:srgbClr val="0000FF"/>
            </a:solidFill>
          </a:ln>
        </p:spPr>
      </p:pic>
      <p:sp>
        <p:nvSpPr>
          <p:cNvPr id="3" name="Slide Number Placeholder 2"/>
          <p:cNvSpPr>
            <a:spLocks noGrp="1"/>
          </p:cNvSpPr>
          <p:nvPr>
            <p:ph type="sldNum" sz="quarter" idx="12"/>
          </p:nvPr>
        </p:nvSpPr>
        <p:spPr/>
        <p:txBody>
          <a:bodyPr/>
          <a:lstStyle/>
          <a:p>
            <a:fld id="{9F4AA76D-85EE-2946-AE8C-F63AC7DCB3FE}" type="slidenum">
              <a:rPr lang="en-US" smtClean="0"/>
              <a:t>6</a:t>
            </a:fld>
            <a:endParaRPr lang="en-US"/>
          </a:p>
        </p:txBody>
      </p:sp>
    </p:spTree>
    <p:extLst>
      <p:ext uri="{BB962C8B-B14F-4D97-AF65-F5344CB8AC3E}">
        <p14:creationId xmlns:p14="http://schemas.microsoft.com/office/powerpoint/2010/main" val="14837029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t>
            </a:r>
            <a:r>
              <a:rPr lang="en-US" dirty="0" smtClean="0"/>
              <a:t>it = base predicate</a:t>
            </a:r>
            <a:br>
              <a:rPr lang="en-US" dirty="0" smtClean="0"/>
            </a:br>
            <a:r>
              <a:rPr lang="en-US" dirty="0" smtClean="0"/>
              <a:t>(What did it do?)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752600"/>
            <a:ext cx="4306824" cy="3599872"/>
          </a:xfrm>
          <a:ln w="76200" cmpd="sng">
            <a:solidFill>
              <a:srgbClr val="0000FF"/>
            </a:solidFill>
          </a:ln>
        </p:spPr>
      </p:pic>
      <p:sp>
        <p:nvSpPr>
          <p:cNvPr id="3" name="Slide Number Placeholder 2"/>
          <p:cNvSpPr>
            <a:spLocks noGrp="1"/>
          </p:cNvSpPr>
          <p:nvPr>
            <p:ph type="sldNum" sz="quarter" idx="12"/>
          </p:nvPr>
        </p:nvSpPr>
        <p:spPr/>
        <p:txBody>
          <a:bodyPr/>
          <a:lstStyle/>
          <a:p>
            <a:fld id="{9F4AA76D-85EE-2946-AE8C-F63AC7DCB3FE}" type="slidenum">
              <a:rPr lang="en-US" smtClean="0"/>
              <a:t>7</a:t>
            </a:fld>
            <a:endParaRPr lang="en-US"/>
          </a:p>
        </p:txBody>
      </p:sp>
    </p:spTree>
    <p:extLst>
      <p:ext uri="{BB962C8B-B14F-4D97-AF65-F5344CB8AC3E}">
        <p14:creationId xmlns:p14="http://schemas.microsoft.com/office/powerpoint/2010/main" val="19792750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shark bit.</a:t>
            </a:r>
            <a:endParaRPr lang="en-US" dirty="0"/>
          </a:p>
        </p:txBody>
      </p:sp>
      <p:sp>
        <p:nvSpPr>
          <p:cNvPr id="3" name="Content Placeholder 2"/>
          <p:cNvSpPr>
            <a:spLocks noGrp="1"/>
          </p:cNvSpPr>
          <p:nvPr>
            <p:ph idx="1"/>
          </p:nvPr>
        </p:nvSpPr>
        <p:spPr>
          <a:ln w="76200" cmpd="sng">
            <a:solidFill>
              <a:srgbClr val="000090"/>
            </a:solidFill>
          </a:ln>
        </p:spPr>
        <p:txBody>
          <a:bodyPr/>
          <a:lstStyle/>
          <a:p>
            <a:pPr>
              <a:buFont typeface="Wingdings" charset="2"/>
              <a:buChar char="u"/>
            </a:pPr>
            <a:r>
              <a:rPr lang="en-US" sz="3600" b="1" dirty="0" smtClean="0"/>
              <a:t>Paint the predicate</a:t>
            </a:r>
          </a:p>
          <a:p>
            <a:pPr marL="0" indent="0">
              <a:buNone/>
            </a:pPr>
            <a:endParaRPr lang="en-US" b="1" dirty="0" smtClean="0"/>
          </a:p>
          <a:p>
            <a:pPr lvl="1"/>
            <a:r>
              <a:rPr lang="en-US" b="1" dirty="0" smtClean="0">
                <a:solidFill>
                  <a:srgbClr val="0000FF"/>
                </a:solidFill>
              </a:rPr>
              <a:t>How?</a:t>
            </a:r>
            <a:r>
              <a:rPr lang="en-US" dirty="0" smtClean="0"/>
              <a:t>			      </a:t>
            </a:r>
            <a:r>
              <a:rPr lang="en-US" i="1" dirty="0" smtClean="0"/>
              <a:t>with his sharp teeth</a:t>
            </a:r>
          </a:p>
          <a:p>
            <a:pPr lvl="1"/>
            <a:r>
              <a:rPr lang="en-US" b="1" dirty="0" smtClean="0">
                <a:solidFill>
                  <a:srgbClr val="0000FF"/>
                </a:solidFill>
              </a:rPr>
              <a:t>When?</a:t>
            </a:r>
            <a:r>
              <a:rPr lang="en-US" dirty="0" smtClean="0"/>
              <a:t>			      </a:t>
            </a:r>
            <a:r>
              <a:rPr lang="en-US" i="1" dirty="0" smtClean="0"/>
              <a:t>in the daylight</a:t>
            </a:r>
          </a:p>
          <a:p>
            <a:pPr lvl="1"/>
            <a:r>
              <a:rPr lang="en-US" b="1" dirty="0" smtClean="0">
                <a:solidFill>
                  <a:srgbClr val="0000FF"/>
                </a:solidFill>
              </a:rPr>
              <a:t>Where?</a:t>
            </a:r>
            <a:r>
              <a:rPr lang="en-US" dirty="0" smtClean="0"/>
              <a:t>		     </a:t>
            </a:r>
            <a:r>
              <a:rPr lang="en-US" i="1" dirty="0" smtClean="0"/>
              <a:t> at the surface</a:t>
            </a:r>
          </a:p>
          <a:p>
            <a:pPr lvl="1"/>
            <a:r>
              <a:rPr lang="en-US" b="1" dirty="0" smtClean="0">
                <a:solidFill>
                  <a:srgbClr val="0000FF"/>
                </a:solidFill>
              </a:rPr>
              <a:t>How much?</a:t>
            </a:r>
            <a:r>
              <a:rPr lang="en-US" dirty="0" smtClean="0"/>
              <a:t>		</a:t>
            </a:r>
            <a:r>
              <a:rPr lang="en-US" i="1" dirty="0" smtClean="0"/>
              <a:t>over and over</a:t>
            </a:r>
          </a:p>
          <a:p>
            <a:pPr lvl="1"/>
            <a:r>
              <a:rPr lang="en-US" b="1" dirty="0" smtClean="0">
                <a:solidFill>
                  <a:srgbClr val="0000FF"/>
                </a:solidFill>
              </a:rPr>
              <a:t>How many?</a:t>
            </a:r>
            <a:r>
              <a:rPr lang="en-US" dirty="0" smtClean="0"/>
              <a:t>		</a:t>
            </a:r>
            <a:r>
              <a:rPr lang="en-US" i="1" dirty="0"/>
              <a:t>f</a:t>
            </a:r>
            <a:r>
              <a:rPr lang="en-US" i="1" dirty="0" smtClean="0"/>
              <a:t>ive swimmers</a:t>
            </a:r>
          </a:p>
          <a:p>
            <a:pPr lvl="1"/>
            <a:r>
              <a:rPr lang="en-US" b="1" dirty="0" smtClean="0">
                <a:solidFill>
                  <a:srgbClr val="0000FF"/>
                </a:solidFill>
              </a:rPr>
              <a:t>How often?</a:t>
            </a:r>
            <a:r>
              <a:rPr lang="en-US" dirty="0" smtClean="0"/>
              <a:t>		</a:t>
            </a:r>
            <a:r>
              <a:rPr lang="en-US" i="1" dirty="0"/>
              <a:t>o</a:t>
            </a:r>
            <a:r>
              <a:rPr lang="en-US" i="1" dirty="0" smtClean="0"/>
              <a:t>n Tuesday</a:t>
            </a:r>
            <a:endParaRPr lang="en-US" i="1" dirty="0"/>
          </a:p>
        </p:txBody>
      </p:sp>
      <p:sp>
        <p:nvSpPr>
          <p:cNvPr id="4" name="Slide Number Placeholder 3"/>
          <p:cNvSpPr>
            <a:spLocks noGrp="1"/>
          </p:cNvSpPr>
          <p:nvPr>
            <p:ph type="sldNum" sz="quarter" idx="12"/>
          </p:nvPr>
        </p:nvSpPr>
        <p:spPr/>
        <p:txBody>
          <a:bodyPr/>
          <a:lstStyle/>
          <a:p>
            <a:fld id="{9F4AA76D-85EE-2946-AE8C-F63AC7DCB3FE}" type="slidenum">
              <a:rPr lang="en-US" smtClean="0"/>
              <a:t>8</a:t>
            </a:fld>
            <a:endParaRPr lang="en-US"/>
          </a:p>
        </p:txBody>
      </p:sp>
    </p:spTree>
    <p:extLst>
      <p:ext uri="{BB962C8B-B14F-4D97-AF65-F5344CB8AC3E}">
        <p14:creationId xmlns:p14="http://schemas.microsoft.com/office/powerpoint/2010/main" val="38673159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8229600" cy="2667000"/>
          </a:xfrm>
        </p:spPr>
        <p:txBody>
          <a:bodyPr>
            <a:noAutofit/>
          </a:bodyPr>
          <a:lstStyle/>
          <a:p>
            <a:pPr algn="l"/>
            <a:r>
              <a:rPr lang="en-US" dirty="0" smtClean="0"/>
              <a:t>The shark bit with his sharp teeth in the daylight at the surface over and over five swimmers on Tuesday.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533400"/>
            <a:ext cx="2822448" cy="2359152"/>
          </a:xfrm>
          <a:ln w="76200" cmpd="sng">
            <a:solidFill>
              <a:srgbClr val="0000FF"/>
            </a:solidFill>
          </a:ln>
        </p:spPr>
      </p:pic>
      <p:sp>
        <p:nvSpPr>
          <p:cNvPr id="3" name="Slide Number Placeholder 2"/>
          <p:cNvSpPr>
            <a:spLocks noGrp="1"/>
          </p:cNvSpPr>
          <p:nvPr>
            <p:ph type="sldNum" sz="quarter" idx="12"/>
          </p:nvPr>
        </p:nvSpPr>
        <p:spPr/>
        <p:txBody>
          <a:bodyPr/>
          <a:lstStyle/>
          <a:p>
            <a:fld id="{9F4AA76D-85EE-2946-AE8C-F63AC7DCB3FE}" type="slidenum">
              <a:rPr lang="en-US" smtClean="0"/>
              <a:t>9</a:t>
            </a:fld>
            <a:endParaRPr lang="en-US"/>
          </a:p>
        </p:txBody>
      </p:sp>
    </p:spTree>
    <p:extLst>
      <p:ext uri="{BB962C8B-B14F-4D97-AF65-F5344CB8AC3E}">
        <p14:creationId xmlns:p14="http://schemas.microsoft.com/office/powerpoint/2010/main" val="11881799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TotalTime>
  <Words>1104</Words>
  <Application>Microsoft Macintosh PowerPoint</Application>
  <PresentationFormat>On-screen Show (4:3)</PresentationFormat>
  <Paragraphs>204</Paragraphs>
  <Slides>28</Slides>
  <Notes>4</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Cow Poetry by Gary Larson</vt:lpstr>
      <vt:lpstr>PowerPoint Presentation</vt:lpstr>
      <vt:lpstr>The Midnight Ride of Paul Revere</vt:lpstr>
      <vt:lpstr>The Raven By Edgar Allan Poe   (recited by Christopher Walken) </vt:lpstr>
      <vt:lpstr> Masterpiece Sentences Jane Fell Greene  Language!  A Five Steps Process</vt:lpstr>
      <vt:lpstr>A shark = base subject (Who did it?)</vt:lpstr>
      <vt:lpstr>bit = base predicate (What did it do?)</vt:lpstr>
      <vt:lpstr>A shark bit.</vt:lpstr>
      <vt:lpstr>The shark bit with his sharp teeth in the daylight at the surface over and over five swimmers on Tuesday.</vt:lpstr>
      <vt:lpstr>Move the  Predicate Painters…</vt:lpstr>
      <vt:lpstr>Paint the Subject…</vt:lpstr>
      <vt:lpstr>Reconsider Word Choices…</vt:lpstr>
      <vt:lpstr>Apply Finishing Touches…</vt:lpstr>
      <vt:lpstr>Start With a  “Kernel Sentence”</vt:lpstr>
      <vt:lpstr>Paint the Predicate (Complex Sentences &amp; Varied Details)</vt:lpstr>
      <vt:lpstr>Move the Predicate Painters (Varied Sentence Structure)</vt:lpstr>
      <vt:lpstr>Paint the Subject</vt:lpstr>
      <vt:lpstr>Substitute Better Words and Add Detail </vt:lpstr>
      <vt:lpstr>Sentence Elaboration</vt:lpstr>
      <vt:lpstr>Sentence Sense</vt:lpstr>
      <vt:lpstr>PowerPoint Presentation</vt:lpstr>
      <vt:lpstr>PowerPoint Presentation</vt:lpstr>
      <vt:lpstr>PowerPoint Presentation</vt:lpstr>
      <vt:lpstr>Sentencing Combining</vt:lpstr>
      <vt:lpstr>PowerPoint Presentation</vt:lpstr>
      <vt:lpstr>Use textbook samples, newspaper articles, and student writing to find sentences that can be pruned.</vt:lpstr>
      <vt:lpstr>EXAMPLE  The stadium has ample parking space available for fans’ automobiles.</vt:lpstr>
      <vt:lpstr>PowerPoint Presentation</vt:lpstr>
    </vt:vector>
  </TitlesOfParts>
  <Company>La Bonita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Street</dc:creator>
  <cp:lastModifiedBy>Literacy Center</cp:lastModifiedBy>
  <cp:revision>12</cp:revision>
  <cp:lastPrinted>2013-04-29T01:31:33Z</cp:lastPrinted>
  <dcterms:created xsi:type="dcterms:W3CDTF">2011-05-26T17:25:28Z</dcterms:created>
  <dcterms:modified xsi:type="dcterms:W3CDTF">2013-09-17T16:45:45Z</dcterms:modified>
</cp:coreProperties>
</file>