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4.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5.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6.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7.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8.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9.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0.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1.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2.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23.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4.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5.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90" r:id="rId3"/>
    <p:sldMasterId id="2147483705" r:id="rId4"/>
    <p:sldMasterId id="2147483720" r:id="rId5"/>
    <p:sldMasterId id="2147483735" r:id="rId6"/>
    <p:sldMasterId id="2147483750" r:id="rId7"/>
    <p:sldMasterId id="2147483765" r:id="rId8"/>
    <p:sldMasterId id="2147483780" r:id="rId9"/>
    <p:sldMasterId id="2147483795" r:id="rId10"/>
    <p:sldMasterId id="2147483810" r:id="rId11"/>
    <p:sldMasterId id="2147483825" r:id="rId12"/>
    <p:sldMasterId id="2147483840" r:id="rId13"/>
    <p:sldMasterId id="2147483855" r:id="rId14"/>
    <p:sldMasterId id="2147483870" r:id="rId15"/>
    <p:sldMasterId id="2147483885" r:id="rId16"/>
    <p:sldMasterId id="2147483900" r:id="rId17"/>
    <p:sldMasterId id="2147483915" r:id="rId18"/>
    <p:sldMasterId id="2147483930" r:id="rId19"/>
    <p:sldMasterId id="2147483945" r:id="rId20"/>
    <p:sldMasterId id="2147483990" r:id="rId21"/>
    <p:sldMasterId id="2147484005" r:id="rId22"/>
    <p:sldMasterId id="2147484020" r:id="rId23"/>
    <p:sldMasterId id="2147484035" r:id="rId24"/>
    <p:sldMasterId id="2147484065" r:id="rId25"/>
    <p:sldMasterId id="2147484095" r:id="rId26"/>
  </p:sldMasterIdLst>
  <p:notesMasterIdLst>
    <p:notesMasterId r:id="rId54"/>
  </p:notesMasterIdLst>
  <p:handoutMasterIdLst>
    <p:handoutMasterId r:id="rId55"/>
  </p:handoutMasterIdLst>
  <p:sldIdLst>
    <p:sldId id="257" r:id="rId27"/>
    <p:sldId id="258" r:id="rId28"/>
    <p:sldId id="259" r:id="rId29"/>
    <p:sldId id="260" r:id="rId30"/>
    <p:sldId id="261" r:id="rId31"/>
    <p:sldId id="262" r:id="rId32"/>
    <p:sldId id="263" r:id="rId33"/>
    <p:sldId id="264" r:id="rId34"/>
    <p:sldId id="273" r:id="rId35"/>
    <p:sldId id="274" r:id="rId36"/>
    <p:sldId id="275" r:id="rId37"/>
    <p:sldId id="276" r:id="rId38"/>
    <p:sldId id="279" r:id="rId39"/>
    <p:sldId id="280" r:id="rId40"/>
    <p:sldId id="281" r:id="rId41"/>
    <p:sldId id="282" r:id="rId42"/>
    <p:sldId id="284" r:id="rId43"/>
    <p:sldId id="286" r:id="rId44"/>
    <p:sldId id="287" r:id="rId45"/>
    <p:sldId id="266" r:id="rId46"/>
    <p:sldId id="267" r:id="rId47"/>
    <p:sldId id="268" r:id="rId48"/>
    <p:sldId id="269" r:id="rId49"/>
    <p:sldId id="270" r:id="rId50"/>
    <p:sldId id="271" r:id="rId51"/>
    <p:sldId id="272" r:id="rId52"/>
    <p:sldId id="26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22FF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0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24.xml"/><Relationship Id="rId51" Type="http://schemas.openxmlformats.org/officeDocument/2006/relationships/slide" Target="slides/slide25.xml"/><Relationship Id="rId52" Type="http://schemas.openxmlformats.org/officeDocument/2006/relationships/slide" Target="slides/slide26.xml"/><Relationship Id="rId53" Type="http://schemas.openxmlformats.org/officeDocument/2006/relationships/slide" Target="slides/slide27.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14.xml"/><Relationship Id="rId41" Type="http://schemas.openxmlformats.org/officeDocument/2006/relationships/slide" Target="slides/slide15.xml"/><Relationship Id="rId42" Type="http://schemas.openxmlformats.org/officeDocument/2006/relationships/slide" Target="slides/slide16.xml"/><Relationship Id="rId43" Type="http://schemas.openxmlformats.org/officeDocument/2006/relationships/slide" Target="slides/slide17.xml"/><Relationship Id="rId44" Type="http://schemas.openxmlformats.org/officeDocument/2006/relationships/slide" Target="slides/slide18.xml"/><Relationship Id="rId45" Type="http://schemas.openxmlformats.org/officeDocument/2006/relationships/slide" Target="slides/slide19.xml"/><Relationship Id="rId46" Type="http://schemas.openxmlformats.org/officeDocument/2006/relationships/slide" Target="slides/slide20.xml"/><Relationship Id="rId47" Type="http://schemas.openxmlformats.org/officeDocument/2006/relationships/slide" Target="slides/slide21.xml"/><Relationship Id="rId48" Type="http://schemas.openxmlformats.org/officeDocument/2006/relationships/slide" Target="slides/slide22.xml"/><Relationship Id="rId4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4.xml"/><Relationship Id="rId31" Type="http://schemas.openxmlformats.org/officeDocument/2006/relationships/slide" Target="slides/slide5.xml"/><Relationship Id="rId32" Type="http://schemas.openxmlformats.org/officeDocument/2006/relationships/slide" Target="slides/slide6.xml"/><Relationship Id="rId33" Type="http://schemas.openxmlformats.org/officeDocument/2006/relationships/slide" Target="slides/slide7.xml"/><Relationship Id="rId34" Type="http://schemas.openxmlformats.org/officeDocument/2006/relationships/slide" Target="slides/slide8.xml"/><Relationship Id="rId35" Type="http://schemas.openxmlformats.org/officeDocument/2006/relationships/slide" Target="slides/slide9.xml"/><Relationship Id="rId36" Type="http://schemas.openxmlformats.org/officeDocument/2006/relationships/slide" Target="slides/slide10.xml"/><Relationship Id="rId37" Type="http://schemas.openxmlformats.org/officeDocument/2006/relationships/slide" Target="slides/slide11.xml"/><Relationship Id="rId38" Type="http://schemas.openxmlformats.org/officeDocument/2006/relationships/slide" Target="slides/slide12.xml"/><Relationship Id="rId39" Type="http://schemas.openxmlformats.org/officeDocument/2006/relationships/slide" Target="slides/slide13.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 Target="slides/slide1.xml"/><Relationship Id="rId28" Type="http://schemas.openxmlformats.org/officeDocument/2006/relationships/slide" Target="slides/slide2.xml"/><Relationship Id="rId29" Type="http://schemas.openxmlformats.org/officeDocument/2006/relationships/slide" Target="slides/slide3.xml"/><Relationship Id="rId60"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A9AF16-5C55-5245-8DA2-FE171796E5D4}" type="datetime1">
              <a:rPr lang="en-US" smtClean="0"/>
              <a:t>9/17/13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30CAD2-BA0B-0F4F-94AD-F58F2C6209F5}" type="slidenum">
              <a:rPr lang="en-US" smtClean="0"/>
              <a:t>‹#›</a:t>
            </a:fld>
            <a:endParaRPr lang="en-US"/>
          </a:p>
        </p:txBody>
      </p:sp>
    </p:spTree>
    <p:extLst>
      <p:ext uri="{BB962C8B-B14F-4D97-AF65-F5344CB8AC3E}">
        <p14:creationId xmlns:p14="http://schemas.microsoft.com/office/powerpoint/2010/main" val="4279041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15A23-0934-8844-8020-1F6262A1EFCE}" type="datetime1">
              <a:rPr lang="en-US" smtClean="0"/>
              <a:t>9/17/13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15808-9149-A446-8977-DF8F0EBC4BAA}" type="slidenum">
              <a:rPr lang="en-US" smtClean="0"/>
              <a:t>‹#›</a:t>
            </a:fld>
            <a:endParaRPr lang="en-US"/>
          </a:p>
        </p:txBody>
      </p:sp>
    </p:spTree>
    <p:extLst>
      <p:ext uri="{BB962C8B-B14F-4D97-AF65-F5344CB8AC3E}">
        <p14:creationId xmlns:p14="http://schemas.microsoft.com/office/powerpoint/2010/main" val="1691333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5116F5-D845-044C-AD1D-0C4741312B81}" type="slidenum">
              <a:rPr lang="en-US">
                <a:solidFill>
                  <a:srgbClr val="000000"/>
                </a:solidFill>
              </a:rPr>
              <a:pPr>
                <a:defRPr/>
              </a:pPr>
              <a:t>1</a:t>
            </a:fld>
            <a:endParaRPr lang="en-US" dirty="0">
              <a:solidFill>
                <a:srgbClr val="000000"/>
              </a:solidFill>
            </a:endParaRPr>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479E0A-9201-FB45-8278-E547201707D9}" type="slidenum">
              <a:rPr lang="en-US">
                <a:solidFill>
                  <a:srgbClr val="000000"/>
                </a:solidFill>
              </a:rPr>
              <a:pPr>
                <a:defRPr/>
              </a:pPr>
              <a:t>20</a:t>
            </a:fld>
            <a:endParaRPr lang="en-US" dirty="0">
              <a:solidFill>
                <a:srgbClr val="000000"/>
              </a:solidFill>
            </a:endParaRPr>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CCEDC9-C692-4444-9FBE-35B6CF444813}" type="slidenum">
              <a:rPr lang="en-US">
                <a:solidFill>
                  <a:srgbClr val="000000"/>
                </a:solidFill>
              </a:rPr>
              <a:pPr>
                <a:defRPr/>
              </a:pPr>
              <a:t>21</a:t>
            </a:fld>
            <a:endParaRPr lang="en-US" dirty="0">
              <a:solidFill>
                <a:srgbClr val="000000"/>
              </a:solidFill>
            </a:endParaRPr>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183B82-1093-4243-BE69-D5B68D633EE1}" type="slidenum">
              <a:rPr lang="en-US">
                <a:solidFill>
                  <a:srgbClr val="000000"/>
                </a:solidFill>
              </a:rPr>
              <a:pPr>
                <a:defRPr/>
              </a:pPr>
              <a:t>22</a:t>
            </a:fld>
            <a:endParaRPr lang="en-US" dirty="0">
              <a:solidFill>
                <a:srgbClr val="000000"/>
              </a:solidFill>
            </a:endParaRPr>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32B8D3-09A4-434E-AF86-21EF43B2D309}" type="slidenum">
              <a:rPr lang="en-US">
                <a:solidFill>
                  <a:srgbClr val="000000"/>
                </a:solidFill>
              </a:rPr>
              <a:pPr>
                <a:defRPr/>
              </a:pPr>
              <a:t>23</a:t>
            </a:fld>
            <a:endParaRPr lang="en-US" dirty="0">
              <a:solidFill>
                <a:srgbClr val="000000"/>
              </a:solidFill>
            </a:endParaRPr>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6979"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BC6BFF-EAE9-ED43-B856-BED395F4F04C}" type="slidenum">
              <a:rPr lang="en-US">
                <a:solidFill>
                  <a:srgbClr val="000000"/>
                </a:solidFill>
              </a:rPr>
              <a:pPr>
                <a:defRPr/>
              </a:pPr>
              <a:t>24</a:t>
            </a:fld>
            <a:endParaRPr lang="en-US" dirty="0">
              <a:solidFill>
                <a:srgbClr val="000000"/>
              </a:solidFill>
            </a:endParaRPr>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C14035-FDE0-3849-8438-4418E61265A5}" type="slidenum">
              <a:rPr lang="en-US">
                <a:solidFill>
                  <a:srgbClr val="000000"/>
                </a:solidFill>
              </a:rPr>
              <a:pPr>
                <a:defRPr/>
              </a:pPr>
              <a:t>25</a:t>
            </a:fld>
            <a:endParaRPr lang="en-US" dirty="0">
              <a:solidFill>
                <a:srgbClr val="000000"/>
              </a:solidFill>
            </a:endParaRPr>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03"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8B9639-6B2E-8347-B553-BE3A9833C8E5}" type="slidenum">
              <a:rPr lang="en-US">
                <a:solidFill>
                  <a:srgbClr val="000000"/>
                </a:solidFill>
              </a:rPr>
              <a:pPr>
                <a:defRPr/>
              </a:pPr>
              <a:t>26</a:t>
            </a:fld>
            <a:endParaRPr lang="en-US" dirty="0">
              <a:solidFill>
                <a:srgbClr val="000000"/>
              </a:solidFill>
            </a:endParaRPr>
          </a:p>
        </p:txBody>
      </p:sp>
      <p:sp>
        <p:nvSpPr>
          <p:cNvPr id="155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651"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E01771-836A-4349-BBF2-01B4ECDA7679}" type="slidenum">
              <a:rPr lang="en-US">
                <a:solidFill>
                  <a:srgbClr val="000000"/>
                </a:solidFill>
              </a:rPr>
              <a:pPr>
                <a:defRPr/>
              </a:pPr>
              <a:t>27</a:t>
            </a:fld>
            <a:endParaRPr lang="en-US" dirty="0">
              <a:solidFill>
                <a:srgbClr val="000000"/>
              </a:solidFill>
            </a:endParaRPr>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424F10-72D2-7748-B429-9AAC357098A9}" type="slidenum">
              <a:rPr lang="en-US">
                <a:solidFill>
                  <a:srgbClr val="000000"/>
                </a:solidFill>
              </a:rPr>
              <a:pPr>
                <a:defRPr/>
              </a:pPr>
              <a:t>2</a:t>
            </a:fld>
            <a:endParaRPr lang="en-US" dirty="0">
              <a:solidFill>
                <a:srgbClr val="000000"/>
              </a:solidFill>
            </a:endParaRPr>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a:xfrm>
            <a:off x="914711" y="4344025"/>
            <a:ext cx="5028579" cy="4114488"/>
          </a:xfrm>
        </p:spPr>
        <p:txBody>
          <a:bodyPr/>
          <a:lstStyle/>
          <a:p>
            <a:pPr eaLnBrk="1" hangingPunct="1">
              <a:defRPr/>
            </a:pPr>
            <a:r>
              <a:rPr lang="en-US" dirty="0" smtClean="0">
                <a:cs typeface="+mn-cs"/>
              </a:rPr>
              <a:t>This Ppt. will briefly review 6</a:t>
            </a:r>
            <a:r>
              <a:rPr lang="en-US" baseline="0" dirty="0" smtClean="0">
                <a:cs typeface="+mn-cs"/>
              </a:rPr>
              <a:t> Traits, the focus on Word Choice (also see Sentence Fluency) and the Voice overview, ending with RAFTS </a:t>
            </a:r>
            <a:r>
              <a:rPr lang="en-US" baseline="0" smtClean="0">
                <a:cs typeface="+mn-cs"/>
              </a:rPr>
              <a:t>prompts review.</a:t>
            </a: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FC2E7A-AC96-5F4A-B0D4-E6293927095B}" type="slidenum">
              <a:rPr lang="en-US">
                <a:solidFill>
                  <a:srgbClr val="000000"/>
                </a:solidFill>
              </a:rPr>
              <a:pPr>
                <a:defRPr/>
              </a:pPr>
              <a:t>3</a:t>
            </a:fld>
            <a:endParaRPr lang="en-US" dirty="0">
              <a:solidFill>
                <a:srgbClr val="000000"/>
              </a:solidFill>
            </a:endParaRPr>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F8736B-C201-564A-9A99-E5699A2C240E}" type="slidenum">
              <a:rPr lang="en-US">
                <a:solidFill>
                  <a:srgbClr val="000000"/>
                </a:solidFill>
              </a:rPr>
              <a:pPr>
                <a:defRPr/>
              </a:pPr>
              <a:t>4</a:t>
            </a:fld>
            <a:endParaRPr lang="en-US" dirty="0">
              <a:solidFill>
                <a:srgbClr val="000000"/>
              </a:solidFill>
            </a:endParaRPr>
          </a:p>
        </p:txBody>
      </p:sp>
      <p:sp>
        <p:nvSpPr>
          <p:cNvPr id="9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63" name="Rectangle 3"/>
          <p:cNvSpPr>
            <a:spLocks noGrp="1" noChangeArrowheads="1"/>
          </p:cNvSpPr>
          <p:nvPr>
            <p:ph type="body" idx="1"/>
          </p:nvPr>
        </p:nvSpPr>
        <p:spPr>
          <a:xfrm>
            <a:off x="914711" y="4344025"/>
            <a:ext cx="5028579" cy="4114488"/>
          </a:xfrm>
        </p:spPr>
        <p:txBody>
          <a:bodyPr/>
          <a:lstStyle/>
          <a:p>
            <a:pPr eaLnBrk="1" hangingPunct="1">
              <a:defRPr/>
            </a:pPr>
            <a:r>
              <a:rPr lang="en-US" dirty="0" smtClean="0">
                <a:cs typeface="+mn-cs"/>
              </a:rPr>
              <a:t>Ideas where we spend most of the time</a:t>
            </a:r>
          </a:p>
          <a:p>
            <a:pPr eaLnBrk="1" hangingPunct="1">
              <a:defRPr/>
            </a:pPr>
            <a:r>
              <a:rPr lang="en-US" dirty="0" smtClean="0">
                <a:cs typeface="+mn-cs"/>
              </a:rPr>
              <a:t>Organization…THE SRUCTURE of text…. what we fail to go beyond </a:t>
            </a:r>
          </a:p>
          <a:p>
            <a:pPr eaLnBrk="1" hangingPunct="1">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A86900-B04F-1E4E-82B6-04B9559E1C57}" type="slidenum">
              <a:rPr lang="en-US">
                <a:solidFill>
                  <a:srgbClr val="000000"/>
                </a:solidFill>
              </a:rPr>
              <a:pPr>
                <a:defRPr/>
              </a:pPr>
              <a:t>5</a:t>
            </a:fld>
            <a:endParaRPr lang="en-US" dirty="0">
              <a:solidFill>
                <a:srgbClr val="000000"/>
              </a:solidFill>
            </a:endParaRPr>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CBF6B3-D576-2542-BACF-FFAD8056246F}" type="slidenum">
              <a:rPr lang="en-US">
                <a:solidFill>
                  <a:srgbClr val="000000"/>
                </a:solidFill>
              </a:rPr>
              <a:pPr>
                <a:defRPr/>
              </a:pPr>
              <a:t>6</a:t>
            </a:fld>
            <a:endParaRPr lang="en-US" dirty="0">
              <a:solidFill>
                <a:srgbClr val="000000"/>
              </a:solidFill>
            </a:endParaRPr>
          </a:p>
        </p:txBody>
      </p:sp>
      <p:sp>
        <p:nvSpPr>
          <p:cNvPr id="9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0BF38F-30FB-E14D-9B7E-2DF962514758}" type="slidenum">
              <a:rPr lang="en-US">
                <a:solidFill>
                  <a:srgbClr val="000000"/>
                </a:solidFill>
              </a:rPr>
              <a:pPr>
                <a:defRPr/>
              </a:pPr>
              <a:t>7</a:t>
            </a:fld>
            <a:endParaRPr lang="en-US" dirty="0">
              <a:solidFill>
                <a:srgbClr val="000000"/>
              </a:solidFill>
            </a:endParaRPr>
          </a:p>
        </p:txBody>
      </p:sp>
      <p:sp>
        <p:nvSpPr>
          <p:cNvPr id="10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8E4C6D-10B0-C84B-AA0C-F0DE77367AC3}" type="slidenum">
              <a:rPr lang="en-US">
                <a:solidFill>
                  <a:srgbClr val="000000"/>
                </a:solidFill>
              </a:rPr>
              <a:pPr>
                <a:defRPr/>
              </a:pPr>
              <a:t>8</a:t>
            </a:fld>
            <a:endParaRPr lang="en-US" dirty="0">
              <a:solidFill>
                <a:srgbClr val="000000"/>
              </a:solidFill>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E8232D-74E8-2248-B6C3-4B743F9E0F63}" type="slidenum">
              <a:rPr lang="en-US">
                <a:solidFill>
                  <a:srgbClr val="000000"/>
                </a:solidFill>
              </a:rPr>
              <a:pPr>
                <a:defRPr/>
              </a:pPr>
              <a:t>9</a:t>
            </a:fld>
            <a:endParaRPr lang="en-US" dirty="0">
              <a:solidFill>
                <a:srgbClr val="000000"/>
              </a:solidFill>
            </a:endParaRPr>
          </a:p>
        </p:txBody>
      </p:sp>
      <p:sp>
        <p:nvSpPr>
          <p:cNvPr id="16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963" name="Rectangle 3"/>
          <p:cNvSpPr>
            <a:spLocks noGrp="1" noChangeArrowheads="1"/>
          </p:cNvSpPr>
          <p:nvPr>
            <p:ph type="body" idx="1"/>
          </p:nvPr>
        </p:nvSpPr>
        <p:spPr>
          <a:xfrm>
            <a:off x="914711" y="4344025"/>
            <a:ext cx="5028579" cy="4114488"/>
          </a:xfrm>
        </p:spPr>
        <p:txBody>
          <a:bodyPr/>
          <a:lstStyle/>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F995FC-7C3D-C84D-84A6-D65300D47A34}"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0CC501-D28C-5949-8409-5F813E4533A9}"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B07C3-9955-9148-B04A-33F58B2FBA8C}"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003A67-4165-3F4F-B13F-9552649456C6}"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C812AF-CBCF-0D41-B7E4-4BFFBE59E00F}"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A15B83-A1BF-5247-B984-A4AB23A1ABA0}"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7623B5-DA4D-3649-9C55-17C3F73399A5}"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71B6DE-6AB5-C140-8485-0DF14E71838A}"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14CF32-DC11-7344-A6C2-E4570C45EAA6}"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91F930-3CAF-284E-A586-F9D6FBDB2551}"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5D5C84-787F-1E43-B7C2-2FFA7EC3D59E}"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431E37-319C-DB4C-8316-90FC82EF8D13}"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887E01-8749-204D-9AE9-BA8CDFCD261E}"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572FA707-4BA4-384B-BD91-574AA3029863}"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5D44F267-6F41-A942-BB4D-B7FA9E51A427}"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0E1775EE-D0E4-094E-87B6-4FAC992A4BFA}"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A62C8C-5A2F-184E-B3EB-A8B0243CB55D}"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A0A813-91EB-9A40-8B80-107E95BE64E6}"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B566BD-F956-0B48-96C7-38BEB6EA24D6}"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09C0C6-F1EB-0C46-BE47-B15E9C26B4CA}"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5D0432-F0C3-6B4B-BCD3-28848E400AFB}"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70663F-2D9B-6A42-A0E2-C370DD05E899}"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D3AAB2-D9FA-5D4B-B445-A17C7F6E6D23}"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568FC461-C422-D04C-8474-008D1236548E}"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1750C8-92F3-DC44-A467-AD87529B2DB0}"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D301-3DE3-954E-925D-2DFDA171AA57}"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04973-694C-E14E-8B0F-B46D7E01FDD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029ABD-BF2E-2449-A423-2BF18B52B177}"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93D23280-6BAD-744A-8DF2-D603035A1A9C}"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193B20D3-5832-F74E-B555-981EC37FB5DB}"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ADB53B18-8B39-C041-98F9-C1068BA01AB8}"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3D404E-F8A4-3049-8683-D3E69C8309AE}"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5F5586-98CF-0346-A9E4-7C105A663023}"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CE6BE5-086C-6543-8224-978E5E27598E}"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5AF6BCE4-1276-3048-A035-4A25DED5734A}"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8A1207-DC51-B644-AE21-6988A5939399}"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F93382-FE6C-AD4E-BB87-2CF6FD161BB5}"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79D8D4-837E-A54B-B4DA-284ACDF35A02}"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1B98A2-4982-4444-A1F4-40480C3F8FE1}"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51B335-DE8F-A145-AD93-27B0CCF3BC56}"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90B6CF-14D8-C146-A875-B26A138762BF}"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62E5C1-3DA8-5E4C-A556-A958B1453C62}"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274630-7A31-E641-8616-8C014715F871}"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0E93277D-5042-6043-8361-2AB65D880DC6}"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A2882A7D-AD15-7D43-86D5-3E23B90CFF84}"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D0C1ECA7-8FD5-1749-9F53-AEDB492FEDCF}"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53AE9A78-BE39-BF41-B4C6-8B8AFB7D20AA}"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6B4806A-77BF-F046-A80A-811AC6E02275}"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9CF776-3287-1D49-86BA-C99946B6EBFE}"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A89BB7-008E-8748-AD8A-75A39B893707}"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DFE53E0-74B3-B145-A3C5-78C3DAE81EAE}"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8D8EF7-46FF-D14B-A4A3-F82BF548EE30}"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B86F56-637A-4141-8AD2-A3A0CB1263E3}"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F8563B-AF53-DA41-A40F-BF0A11677366}"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850048-4D87-DC46-8C01-3550CB03976A}"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7C484E-CE72-784B-BDFA-2DC0CF782318}"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6DED7E-DC1E-514D-B39E-6C6820BE3B31}"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C3A331-D9CD-9F48-BD0D-7D5FD0B43E31}"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B57C20-C25D-FA44-A56D-41B7B2218796}"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9AFFA108-3C9B-8547-8899-D4AAE71E964D}"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24E2BB5C-E25A-4942-81E1-EA64600FAE21}"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906F4A3E-63CE-9448-9539-6E8799645FA1}"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5067A1-90D4-5C48-BEFE-CB3E3299EC92}"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8ADF8E-2000-0846-A0DF-C839BE3AD08F}"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46A7B0-476E-3A45-B729-16524A85C622}"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77DBDE-28C9-B548-BD73-4AD3E352881B}"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F820B6-ED96-5D49-B77D-815F88AB0156}"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3D9DB-BA47-E14C-8CE6-DE6DB97FEEA1}"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E1DDF2-1E31-3B43-B8A6-226D21604A6B}"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935B81-FF23-ED46-AEC9-D26EE38F322E}"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304D1F-E597-FB4D-A34D-F2151F0D93A5}"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518DC0-97F7-4540-BBF2-3A01E41A5615}"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F50178-0FB5-7B4C-91FB-7ADDDE2DB417}"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33F8D0-FC5F-0646-A99A-7C44602609AC}"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587DC5F4-B1EE-1C40-9F10-3DAAC727CB1C}"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268AF37B-D5EB-7D4A-9456-D133AB93F510}"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52CAE7B8-6FF6-0940-862A-1A9F4CB0CC8F}"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3F8BEEC-452A-E844-882B-D1074C069745}"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5A0D1A-4278-3141-B84A-82117D78EDD1}"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897427-4693-944B-A58E-CE6EFED9942D}"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F86732-65F0-7342-916C-4555030F2408}"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4F19FB-93B6-2246-A1B4-0337FABB65A6}"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C034A1-55CB-B349-975C-6E0CE3A3A1A3}"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82A935-84E5-CD43-9234-CA107799B374}"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ED6895-C112-1C45-95EA-6DA679214B91}"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7D3E1E-6E6B-7948-BF55-57E6BC420F37}"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8A1A7D-D0C4-B94A-963F-E2FFAE458F69}"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13D75A-B17B-4640-824E-09E86F56BC37}"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BFC345-1083-AB4A-921B-ACC256F9CD0F}"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B490807-8E11-054A-BDBA-4BC5710F4FAE}"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951834B2-8174-3644-8530-2DF812EB6C21}"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D919D8BA-F178-EC4F-B59B-42B2769529C4}"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09EAE804-3D2E-9346-B3CD-56C6A207D456}"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0EE81D8-B3E7-174C-9F9D-37A49016ED9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B6BAFE-85A7-BA4C-BFC6-627419F81624}"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62A623-A46B-814E-9FE4-0C46D9A51641}"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92B31-81C3-6D40-B300-46FD81DBA199}"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F90BF0-82B4-A54B-A301-DF8396D2341D}"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FBF9AD-B06C-7449-B8DF-1A78C8448019}"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F46942-2511-0246-8C10-B197BBBDC1C2}"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D7E447-BAC3-1E49-A238-7BC5E4575DDC}"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219EA7-B7E7-E749-B64D-C0726C007FEE}"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3BE119-0423-BB4F-9E11-2185040054B2}"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298476-183D-D54B-8C5E-F55C0D7C5E09}"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8348D4-6897-994A-A3DD-F21B52F0B907}"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FA058205-158E-6944-A140-914DC7432C33}"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B0F57394-8B23-A249-A75D-F8CBFBB04AAF}"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4A445CAA-5706-A44A-8977-832198563241}"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BB0DBB-138C-C94F-A697-AE469688B6B5}"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3064EB-D62C-BC4A-AF5E-2930B437B1EF}"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A0C5CF-A536-E14D-A1C1-818D08B1FAFA}"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FEBD70-36B1-1D40-A1A3-1092BC6AF99F}"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9E0ECD-CA92-0143-9406-7B46F96DD85D}"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106E6E-BD5D-2743-89DB-A4BDB9E3D3F2}"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0D4F26-BD9E-6A46-AB7D-A01F0475ED24}"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C2374A-2761-0B48-8014-001A74C083CA}"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B8967B-956B-3848-841A-8187AF2924FD}"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A51D16-BD14-8C48-85AB-63791F256DD9}"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735C1C-A9BA-0748-B7AC-C418596A51E4}"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1C1DA1-CBF0-0048-8415-2A2FE7C5C07C}"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67B3DC-E847-884D-A6C1-567CB112A86F}"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44394BCC-C8F6-344D-A2D9-5B002ECB95A1}"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77A46D56-740B-9D4B-B539-81F5E3BA90B3}"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5DA1BC-5F34-BC41-8563-C299CC2A823E}"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8ED2D262-30A4-B04A-9C2C-1032F45E230A}"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3C4DB7-4FF6-D544-A4D0-FAADE6006DC6}"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4B151D-91A6-D849-9A60-A9224D2E6DC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A094DF-2C3F-4A40-A4B0-E64CB6BD1A26}"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640070-0DB6-9547-8154-9D91836175C6}"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E9FA66-B8F0-1B4B-8580-07062FED40EE}"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92B8BF-306F-0242-9D9F-2FE621F799F5}"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BC426D-7883-9243-9553-C382281B8C7A}"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69DA77-0D40-DD46-A39B-CC1EE281EF64}"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9543C9-2E6F-AD4D-90DA-5C4050FF0FC4}"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ABDCD5-C5D7-DE45-91A7-2B60A44D63AE}"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8031B2-ABA0-4043-8D99-6DFE21A8186A}"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E9FF43-B58D-1D4F-9011-F3CA4BFB5C1C}"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70CE20A9-92E7-2C41-A17C-C4614A217067}"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97CC0559-19B3-D349-ADF0-010FE8B8A5C7}"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8D7B1A0B-98DF-5249-B4ED-54E1B6D85027}"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A766505-83C4-1646-B450-B0735565D069}"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33B037-A52A-6D47-8C24-07D0F1276952}"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FCE46E-FE68-5E44-913A-6D4A7208B3C6}"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CE5DB84-1942-9F43-BF79-284769FA00B0}"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6E0B5B-2DFC-2642-A81A-5628C8714CD6}"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03FC30-D820-1243-93BC-9CE306A134CF}"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482A44-A289-5144-90E1-880BF6D63480}"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EC05DF-EFC6-5141-9544-3F5709D21983}"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0BAD12-7021-E541-8AFE-E3A954604D56}"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E19343-12BE-D94D-95E1-A7FE91CEC310}"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6C7B11-AE69-484D-BE63-522D499261AA}"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268773-50CC-B640-B91D-B9EBCB1C1710}"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7BE6ABAF-9FEF-9E4B-BB5A-FCCFC0CBB7D8}"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CB6CA8C2-6DC7-FA4A-94EB-36AC1D30499C}"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7058C3EA-0CAC-1C4A-91D3-B55E8AAB2FE4}"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F76950-DB1B-404A-8C25-254E97793150}"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35264C-24E1-3E42-897A-7FA63753CB29}"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C5D56C-7BB4-DF45-AF61-0264B621F836}"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331609-76E5-3A4C-A92E-D102F8EAFF4A}"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B77A86-CC1F-4A4C-92DA-1BD836C45BF9}"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66870DF-2071-E045-AE2C-80EDD96BBF93}"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DE2391-C024-CA43-81FA-08DC30C8B39E}"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18932E-B6B4-E34C-9364-508582D66ABD}"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FB93B6-0454-424E-BDAA-67B53C110079}"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2AE062-C308-514E-9ADD-60D14BB9C198}"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A303A4-4F4B-CD4B-AB62-E38FAB2846A4}"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ACEA78-0AEA-4344-BB3D-98BDD73F0614}"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52C532-BC80-6340-9119-97DBC1318792}"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C7B77E19-EA64-514A-A34E-992561272712}"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7F01893E-9256-B34D-BECE-85125CED8FE1}"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684D18C4-E924-3041-B54D-7224E001A53F}"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CA1E92-BFD4-454F-8C19-26FD52127780}"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D4FC5B-D1E0-0040-88AD-3C13E7BFC2B1}"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228981-76F8-A44E-8400-2A5D91923C17}"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D6B2D7-EF73-4E48-A9B9-AAA0FC19D1E4}"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35B7EF-F633-E541-81DF-791FB42D65C6}"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7FA5F1-E9CE-884E-B582-47A0E68BB69A}"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BA82F8-7E31-B147-A8A1-E73C36254976}"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2D29BECB-F8A5-E348-BCB2-769473BAAEC4}"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834926-4B61-3644-82DD-67E2695A7D83}"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E9A51D-35DA-054F-A88C-0BCDE45CC44B}"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589D02-EDFA-8F46-85F5-82B339C8BC8F}"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5017E2-A9F5-A643-9C5E-2B2FE547A65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E44A17F6-8C97-B946-9723-6E65576E5783}"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3262BCC7-A87A-E844-B870-78589E1AE31F}"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C6EEF47B-7676-CA4E-A838-EBFA9643C5B4}"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682E9A6-9FD7-9B4D-9A8C-B4EF5D3A272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D8C184-1181-9844-9D6A-B12387EA039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CC60BF-755D-1B46-9B13-CF9214F922D5}"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75F3566B-D885-E341-8BE6-D494AA7A2F03}"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B508FA-E504-EE4A-8BAB-BCB40AA6F4BF}"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3D51C0-062B-9544-8BF2-6C69FD18DFE1}"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411986-964D-BB4A-9D9C-B493B17F6102}"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6E8901-00F2-5D49-BC98-519CD1EE8A3D}"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5B3168-CBDC-7547-BC9E-DBCEB7FC3AF3}"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1F987C-98BB-024A-B08C-392BDC4DAC40}"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49807C-F2E7-874F-A4C7-AD46D72438CF}"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D069FA-6753-3E45-A145-212860042AA5}"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462566FD-FEC6-684A-A696-65D282C158AB}"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1B6C14D6-3649-B546-91D3-E46617871737}"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56A1DB37-E5EC-A54B-819D-ED8688969FAC}"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F6BC62A1-032E-1D45-B838-C70E06C7D077}"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1A386D-72CA-6A41-A1F4-798FDCFCA8DA}"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4B9F0F-4610-1647-8068-816B673C32F9}"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C145BD-6867-7647-A0F3-A99AEBCAC306}"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A41DBD-D6AA-DF48-8A11-3F2A279ABAFC}"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90FE90-14E7-8C4F-B0F6-6C33FBBD32FB}"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B4D73B-67D5-1148-B9CA-2572FB9D8117}"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B26F7-73F0-5042-B7ED-3732837A371D}"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9F2223-C03B-7240-8DA3-D523C696CE5B}"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EE3D91-D86E-3A41-AC33-B40C5B57221E}"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FCC52A-2C3F-614F-8B69-B3DFD8439D17}"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E9751E-7A60-D346-9E5A-EE8BFEA68E47}"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B64029-372E-154E-AD58-35BD3AF52120}"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1E27CD3F-5F36-BD46-B026-B6839770EA0A}"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77A4A0F4-35D9-4D4D-A38E-3A83700AEE0E}"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CF8B9AD3-259A-B24D-8375-74F51B717AD5}"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EDE548-9CB5-B84A-94B5-1ADA2F3221DF}"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69FC0A-E949-124B-9B7D-25B6A5618503}"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D7F068-2D5C-5B42-B302-1B0A23975A19}"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4762464-F636-134B-A870-EFA8D693FE5C}"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463ABC-732A-EA44-8DE9-3F9FEF16DF03}"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73BB73-AFC3-9746-AD04-ED6D467215C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5EB5CA-F653-C044-8ACD-B93B233FFC3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0E3191-C505-F141-8346-5C2B5966C6B2}"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682897-A182-5A44-8721-FEE2063AABEB}"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AD152F-6440-5241-9874-708072515045}"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98CF08-3CF2-174B-A8DB-F17A562350A6}"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C6459E-5847-A84B-8C82-A1246F3E07FE}"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49A56E-1381-B240-9D66-595F840768B3}"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4D6034E9-8448-4945-A9D6-ADC87D79A852}"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0BD0FBB8-510C-FD42-8B3C-D3A544B79A29}"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5DB80AEE-0FB9-5E4C-8208-982725010211}"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D4D69A-1DAA-8D45-A458-B0096B3D3636}"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9A1C96-3711-8645-BA68-0B78D025ED41}"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6FA8C4-8F95-6547-8A44-0175EC5010D4}"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A87FF5-1CA3-9B4E-A98B-47743BC47079}"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E6EEFD-8CE9-804E-AE4C-8FE5E633F413}"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43F7B4-3CDD-6945-9221-19B84894A4B8}"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B41E5F-F006-3A45-BCE1-8B43CA84D6C3}"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737D97-77B7-EE4C-9D24-6139727F5AA3}"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FA8D78-03DC-2844-A7F3-69EAE99B2FF6}"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A40BF3-135B-5E4D-A35E-A3394F04C22B}"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9641A0-7700-5C42-B453-147834A62A2F}"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8F077F-6823-BD48-977B-86F5117BE784}"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3D43FEA-339E-0B4B-97A3-640B28724AFE}"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34ED6E66-426D-6142-9C17-F463A87C64F7}"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3E2EE962-7FE9-454E-8051-6FE1624E6424}"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8D40D182-1AD5-D245-84AD-DF0CE6D7C2B2}"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6DACDD-783D-D44D-8A85-5F7FDB01C05F}"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6CEC16-6BFF-7944-A623-0A5F5C0A50CE}"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01D7D9-F01F-A648-ABB4-AF225ED9AC87}"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864B2A-D5ED-A449-B8B2-B328C4DBF8F9}"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6914CE-4101-AB4F-8C7D-52B66BFF9D67}"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A207AE-EF20-3A47-88C1-28D142CD75EE}"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DEA431-9215-384A-BD00-1DD3760FD875}"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CFA31A1-8DDD-F741-BB6B-EBFD61C59B1A}"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2B3AEF-F606-5B4B-B70C-6AD8129A7D97}"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7CDAB0-E8A6-4A4A-AFB5-166B7F85F057}"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46B0D1-D465-3D46-B4D9-B04802E21516}"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FDDE46-FBDC-5A4D-BC1E-C5F89485321D}"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F125DB54-6A3D-1849-BAF7-BA85EC4C0FB6}"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9432DAE9-E3E2-6647-9954-9AA404576AC2}"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42E0028C-E093-4F45-86ED-9F1814061B0F}"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C7B94D-025D-704E-ADC5-F22BE4D282CA}"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586FA4-1FFE-794B-BE38-A82780062AA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828FAB-A14B-CD46-8A66-103293AE9FF3}"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6656B1-174E-0541-8930-2BAA1A271DF8}"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D35BD3-F371-CD4F-88F3-71B5320A2AF6}"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1FD5BE-CEFD-404E-BAAA-0DC15804DC80}"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748CF1-B23A-EB49-9964-12851A210529}"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3D46AD-889E-304B-B96D-40AD08B2608D}"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46324F-175A-4A45-B8C1-A0206DB75749}"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3FB3E5-D94A-994E-8479-17B5F18FDA14}"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942747-AD26-CB4A-AC3D-BD48D4B662F9}"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F0683C-DEAA-564B-B3B8-D077D7026131}"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0A4E5707-F067-6F45-BFB0-D3D6977D75B0}"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A9E63518-E38C-864A-B1E3-1233B078FD51}"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784959-8355-B241-B5EA-F49A29FC9E49}"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E1DD71D2-C682-A64E-BE88-C29BA9A883D4}"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AD10C-DA94-BA41-AF7B-A1073941D9B4}"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A85B6C-843C-7C4E-B7B5-60D2B05526F5}"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7352CC-8886-E246-AF3B-987B902C2FAC}"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3F9C63-A4BB-FF42-AB26-899AC6C7E767}"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2E2CF3-C621-3C49-87F4-75BAF7A5B756}"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2BB18B-561E-1A4C-A4BF-167404B4F368}"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9FFEA2-2231-7F4D-8476-930264952924}"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664550-F97D-F741-8BC1-DC62088DFD48}"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509DB1-245C-444B-8525-3C47D927BBD7}"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89C8CA-BA61-DE45-90B5-5147031F6F81}"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F627AC-B2D6-9744-9580-30E8555AAE44}"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7A2A9-4A0A-CC47-BF3A-83A2E70B727D}"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D4956BD1-9568-8A46-99CE-4CEF78D2CA22}"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AECA6A11-4EB4-8C4D-8EC3-EA9AE91C2F0F}"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07B226AB-599D-444A-A552-4059EDF050D8}"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887B5F-38DC-254D-AD11-794F5EC98389}"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0E96B4-7D40-5846-9DB0-D2170FED870A}"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2167B6-81AA-FD48-8E05-847FC5289D21}"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24678E-9CD1-3442-86D8-36AC5A5DD275}"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846FB63E-6D17-BF41-9557-06279FD83347}"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86F475D1-DDF0-064D-BF5A-5145432067EE}"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44D8872C-197D-0F48-AD1C-A7879F64CCFF}"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A3C9A4-ACD3-3A4E-A107-9D6E03477772}"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C84A38-BE83-5B42-913A-6E0EF0224945}"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B6F3CA-7C42-FF44-B935-A26E70F95D4D}"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DBDFCB-21B4-D345-8926-B1961A72505A}"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B54638-6B9A-6B42-A2D1-5E95DC8EE72D}"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401290-F3CD-CD4B-90A5-665C704694E5}"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9D08C0-7EC1-9249-9380-638676CF3C33}"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54C507-ED92-D041-88EC-E54C578CFF31}"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4B8197-4F9E-3040-96E9-71E45579E603}"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B9D5DD-8A27-B844-A305-5010AA19965D}"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5AE410-D629-9A4E-A0D5-775A5158400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CECAEB-E148-1544-AF84-FE7D1985A5C2}"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BA6E7746-DC9E-4441-B00E-54584FB4D69B}"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7E0426DE-6F31-9D4B-96FB-FDE21A0C721E}"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FFAABA1B-8700-F948-BFDF-A9125C06D3B6}"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0BC1D5-E21A-AF4F-B662-5C368F0691EC}"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990598-E385-0D43-9F75-1C3C0E5BDA79}"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B53E75-A1D3-A54C-92B5-9A88C4931382}"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0C4118-3EAD-7E42-931D-7DEF350B3C08}"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953457-1E03-E846-91D6-727EADB2AF05}"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43DD10-E9DC-8C45-B466-C2BFF258B93B}"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B3D74C-4E93-924F-AF88-928FAC0A8B77}"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F5AF2-325D-8242-8B1B-17CDBA86CD6B}"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50D98A-001C-014E-BA83-64DDE35CF4D6}"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E82AAE-7D80-2B41-A7B3-DB4CBF8469DB}"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21D2F7-31B8-D746-BEB6-3E01F66993F3}"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C55EAB-67B4-E848-9629-6F4514C2FB92}"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850687AB-5A66-7642-A62B-4D817C57C1DA}"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142A4590-B00C-B04A-987D-E04B78534A2A}"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07A484-089C-3246-88F9-3DCC97379EE8}"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774E928E-1040-4E42-91D0-564327E3FCB1}"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FB78D50-0718-C64C-A3B7-5ABC4CB19E75}"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9DBFC1-D984-1848-B3F9-736B01FF2A0D}"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8D3240-AFD9-EE40-A42C-DCB25AD15142}"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27A6B2-4D62-8D48-97AA-50438FC7C1F3}"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312753-F2C6-654A-8AB9-11FCF621EE15}"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668E3C-5D4F-D54F-B05B-81A48468CB51}"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2ED109-952C-1E4C-A3BA-047FD149A386}"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6E12C2-5BC2-414F-93E4-864D2E36713D}"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0E2F07-B5CD-0A4F-A5BE-1D779A6345B3}"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E04BAE-4ED2-4E42-9BDA-A133F3684E76}"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4B6427-45C5-7544-88EB-DEC7A812E949}"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AE2BBB-2A9A-A74C-B92B-BDEBFC924AF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1B040453-5F37-7D44-BCF7-9ADBA286FFF3}"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F0F387CE-1851-9943-AE6A-BBCE14B99F6F}"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10D96433-A341-F949-BC8D-AF6106A7AAC0}"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9A5490D-B145-FE45-B797-D9175E08E19E}"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42E768-E158-DC40-B80B-2AB7B94581EE}"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C2830A-960A-8B45-8063-ED1E086DA4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448966"/>
      </p:ext>
    </p:extLst>
  </p:cSld>
  <p:clrMapOvr>
    <a:masterClrMapping/>
  </p:clrMapOvr>
  <p:transition xmlns:p14="http://schemas.microsoft.com/office/powerpoint/2010/mai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BB3A8A-5376-384D-91BD-12D1CC5B0D83}"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48FD3-A0F0-D044-B9CF-91E46BCA1D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8877863"/>
      </p:ext>
    </p:extLst>
  </p:cSld>
  <p:clrMapOvr>
    <a:masterClrMapping/>
  </p:clrMapOvr>
  <p:transition xmlns:p14="http://schemas.microsoft.com/office/powerpoint/2010/mai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B3ADB5-7CDF-B74C-B856-7C7FD0D1DE12}"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221604-EFF6-7146-A4C9-037E522E27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60030"/>
      </p:ext>
    </p:extLst>
  </p:cSld>
  <p:clrMapOvr>
    <a:masterClrMapping/>
  </p:clrMapOvr>
  <p:transition xmlns:p14="http://schemas.microsoft.com/office/powerpoint/2010/mai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DC25DA6-A924-4246-894C-B714681FD55E}" type="datetime1">
              <a:rPr lang="en-US" smtClean="0">
                <a:solidFill>
                  <a:prstClr val="black">
                    <a:tint val="75000"/>
                  </a:prstClr>
                </a:solidFill>
              </a:rPr>
              <a:t>9/17/13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02D199-B79A-CC4C-A380-95308B8AA2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2843515"/>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464112-5E41-D740-872C-E461BBAAB5A3}"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9F490B-16B4-FF4B-9CEE-38A1D2F4BCBD}" type="datetime1">
              <a:rPr lang="en-US" smtClean="0">
                <a:solidFill>
                  <a:prstClr val="black">
                    <a:tint val="75000"/>
                  </a:prstClr>
                </a:solidFill>
              </a:rPr>
              <a:t>9/17/13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DB1C5-DC6B-1943-9FDD-0E0BA89CC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6853902"/>
      </p:ext>
    </p:extLst>
  </p:cSld>
  <p:clrMapOvr>
    <a:masterClrMapping/>
  </p:clrMapOvr>
  <p:transition xmlns:p14="http://schemas.microsoft.com/office/powerpoint/2010/mai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1AD22B-1BCC-754B-9460-ECBA90999705}" type="datetime1">
              <a:rPr lang="en-US" smtClean="0">
                <a:solidFill>
                  <a:prstClr val="black">
                    <a:tint val="75000"/>
                  </a:prstClr>
                </a:solidFill>
              </a:rPr>
              <a:t>9/17/13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689881-75CF-734A-9748-108CCD9B2B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6580492"/>
      </p:ext>
    </p:extLst>
  </p:cSld>
  <p:clrMapOvr>
    <a:masterClrMapping/>
  </p:clrMapOvr>
  <p:transition xmlns:p14="http://schemas.microsoft.com/office/powerpoint/2010/mai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B0915C-C9C6-6A40-B93B-0AB1EE4B8C04}"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1FFA21-1164-FE49-80B7-E55ECC0838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651417"/>
      </p:ext>
    </p:extLst>
  </p:cSld>
  <p:clrMapOvr>
    <a:masterClrMapping/>
  </p:clrMapOvr>
  <p:transition xmlns:p14="http://schemas.microsoft.com/office/powerpoint/2010/mai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0FECB-ED03-3946-9EA8-6DF926831F99}" type="datetime1">
              <a:rPr lang="en-US" smtClean="0">
                <a:solidFill>
                  <a:prstClr val="black">
                    <a:tint val="75000"/>
                  </a:prstClr>
                </a:solidFill>
              </a:rPr>
              <a:t>9/17/13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C79023-B71C-2649-BE83-09C6A0BAF0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631180"/>
      </p:ext>
    </p:extLst>
  </p:cSld>
  <p:clrMapOvr>
    <a:masterClrMapping/>
  </p:clrMapOvr>
  <p:transition xmlns:p14="http://schemas.microsoft.com/office/powerpoint/2010/mai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BA7126-957E-1A4D-811E-E9F2B1B054A1}"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FCA1C-2825-FE4D-952F-45635B9E88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58688"/>
      </p:ext>
    </p:extLst>
  </p:cSld>
  <p:clrMapOvr>
    <a:masterClrMapping/>
  </p:clrMapOvr>
  <p:transition xmlns:p14="http://schemas.microsoft.com/office/powerpoint/2010/main">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496387-EBFB-3B42-978C-A51F36A66B6F}"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615D74-0771-6446-A6F2-88DBC56514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508477"/>
      </p:ext>
    </p:extLst>
  </p:cSld>
  <p:clrMapOvr>
    <a:masterClrMapping/>
  </p:clrMapOvr>
  <p:transition xmlns:p14="http://schemas.microsoft.com/office/powerpoint/2010/mai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24EE6AA3-E1AB-274A-9A20-3F9016C05B9E}" type="datetime1">
              <a:rPr lang="en-US" smtClean="0">
                <a:solidFill>
                  <a:prstClr val="black">
                    <a:tint val="75000"/>
                  </a:prstClr>
                </a:solidFill>
              </a:rPr>
              <a:t>9/17/13</a:t>
            </a:fld>
            <a:endParaRPr lang="en-US"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E567EF4-8A7E-4141-B5EE-0CEF16811A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1520489"/>
      </p:ext>
    </p:extLst>
  </p:cSld>
  <p:clrMapOvr>
    <a:masterClrMapping/>
  </p:clrMapOvr>
  <p:transition xmlns:p14="http://schemas.microsoft.com/office/powerpoint/2010/mai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F92E63C2-A4FF-0C41-B9D3-931848BAB1B6}" type="datetime1">
              <a:rPr lang="en-US" smtClean="0">
                <a:solidFill>
                  <a:prstClr val="black">
                    <a:tint val="75000"/>
                  </a:prstClr>
                </a:solidFill>
              </a:rPr>
              <a:t>9/17/13</a:t>
            </a:fld>
            <a:endParaRPr lang="en-US" dirty="0">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400DC78-E579-2C49-B2E7-9F2131C624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963536"/>
      </p:ext>
    </p:extLst>
  </p:cSld>
  <p:clrMapOvr>
    <a:masterClrMapping/>
  </p:clrMapOvr>
  <p:transition xmlns:p14="http://schemas.microsoft.com/office/powerpoint/2010/main">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1395413"/>
            <a:ext cx="7010400" cy="45720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0681D859-F0AB-3B43-8B71-7377F8B4330A}" type="datetime1">
              <a:rPr lang="en-US" smtClean="0">
                <a:solidFill>
                  <a:prstClr val="black">
                    <a:tint val="75000"/>
                  </a:prstClr>
                </a:solidFill>
              </a:rPr>
              <a:t>9/17/13</a:t>
            </a:fld>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BDACC7-ED30-A046-80FF-61051CCD88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093807"/>
      </p:ext>
    </p:extLst>
  </p:cSld>
  <p:clrMapOvr>
    <a:masterClrMapping/>
  </p:clrMapOvr>
  <p:transition xmlns:p14="http://schemas.microsoft.com/office/powerpoint/2010/mai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DCAD15-8707-004B-861C-DB67D6E7A08B}" type="datetime1">
              <a:rPr lang="en-US" smtClean="0">
                <a:solidFill>
                  <a:prstClr val="black">
                    <a:tint val="75000"/>
                  </a:prstClr>
                </a:solidFill>
              </a:rPr>
              <a:t>9/17/13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F575D-8E02-8A43-B64B-245A9A745C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5462663"/>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7.xml"/><Relationship Id="rId12" Type="http://schemas.openxmlformats.org/officeDocument/2006/relationships/slideLayout" Target="../slideLayouts/slideLayout138.xml"/><Relationship Id="rId13" Type="http://schemas.openxmlformats.org/officeDocument/2006/relationships/slideLayout" Target="../slideLayouts/slideLayout139.xml"/><Relationship Id="rId14" Type="http://schemas.openxmlformats.org/officeDocument/2006/relationships/slideLayout" Target="../slideLayouts/slideLayout140.xml"/><Relationship Id="rId15" Type="http://schemas.openxmlformats.org/officeDocument/2006/relationships/theme" Target="../theme/theme10.xml"/><Relationship Id="rId1" Type="http://schemas.openxmlformats.org/officeDocument/2006/relationships/slideLayout" Target="../slideLayouts/slideLayout127.xml"/><Relationship Id="rId2" Type="http://schemas.openxmlformats.org/officeDocument/2006/relationships/slideLayout" Target="../slideLayouts/slideLayout128.xml"/><Relationship Id="rId3" Type="http://schemas.openxmlformats.org/officeDocument/2006/relationships/slideLayout" Target="../slideLayouts/slideLayout129.xml"/><Relationship Id="rId4" Type="http://schemas.openxmlformats.org/officeDocument/2006/relationships/slideLayout" Target="../slideLayouts/slideLayout130.xml"/><Relationship Id="rId5" Type="http://schemas.openxmlformats.org/officeDocument/2006/relationships/slideLayout" Target="../slideLayouts/slideLayout131.xml"/><Relationship Id="rId6" Type="http://schemas.openxmlformats.org/officeDocument/2006/relationships/slideLayout" Target="../slideLayouts/slideLayout132.xml"/><Relationship Id="rId7" Type="http://schemas.openxmlformats.org/officeDocument/2006/relationships/slideLayout" Target="../slideLayouts/slideLayout133.xml"/><Relationship Id="rId8" Type="http://schemas.openxmlformats.org/officeDocument/2006/relationships/slideLayout" Target="../slideLayouts/slideLayout134.xml"/><Relationship Id="rId9" Type="http://schemas.openxmlformats.org/officeDocument/2006/relationships/slideLayout" Target="../slideLayouts/slideLayout135.xml"/><Relationship Id="rId10" Type="http://schemas.openxmlformats.org/officeDocument/2006/relationships/slideLayout" Target="../slideLayouts/slideLayout136.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51.xml"/><Relationship Id="rId12" Type="http://schemas.openxmlformats.org/officeDocument/2006/relationships/slideLayout" Target="../slideLayouts/slideLayout152.xml"/><Relationship Id="rId13" Type="http://schemas.openxmlformats.org/officeDocument/2006/relationships/slideLayout" Target="../slideLayouts/slideLayout153.xml"/><Relationship Id="rId14" Type="http://schemas.openxmlformats.org/officeDocument/2006/relationships/slideLayout" Target="../slideLayouts/slideLayout154.xml"/><Relationship Id="rId15" Type="http://schemas.openxmlformats.org/officeDocument/2006/relationships/theme" Target="../theme/theme11.xml"/><Relationship Id="rId1" Type="http://schemas.openxmlformats.org/officeDocument/2006/relationships/slideLayout" Target="../slideLayouts/slideLayout141.xml"/><Relationship Id="rId2" Type="http://schemas.openxmlformats.org/officeDocument/2006/relationships/slideLayout" Target="../slideLayouts/slideLayout142.xml"/><Relationship Id="rId3" Type="http://schemas.openxmlformats.org/officeDocument/2006/relationships/slideLayout" Target="../slideLayouts/slideLayout143.xml"/><Relationship Id="rId4" Type="http://schemas.openxmlformats.org/officeDocument/2006/relationships/slideLayout" Target="../slideLayouts/slideLayout144.xml"/><Relationship Id="rId5" Type="http://schemas.openxmlformats.org/officeDocument/2006/relationships/slideLayout" Target="../slideLayouts/slideLayout145.xml"/><Relationship Id="rId6" Type="http://schemas.openxmlformats.org/officeDocument/2006/relationships/slideLayout" Target="../slideLayouts/slideLayout146.xml"/><Relationship Id="rId7" Type="http://schemas.openxmlformats.org/officeDocument/2006/relationships/slideLayout" Target="../slideLayouts/slideLayout147.xml"/><Relationship Id="rId8" Type="http://schemas.openxmlformats.org/officeDocument/2006/relationships/slideLayout" Target="../slideLayouts/slideLayout148.xml"/><Relationship Id="rId9" Type="http://schemas.openxmlformats.org/officeDocument/2006/relationships/slideLayout" Target="../slideLayouts/slideLayout149.xml"/><Relationship Id="rId10" Type="http://schemas.openxmlformats.org/officeDocument/2006/relationships/slideLayout" Target="../slideLayouts/slideLayout15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slideLayout" Target="../slideLayouts/slideLayout166.xml"/><Relationship Id="rId13" Type="http://schemas.openxmlformats.org/officeDocument/2006/relationships/slideLayout" Target="../slideLayouts/slideLayout167.xml"/><Relationship Id="rId14" Type="http://schemas.openxmlformats.org/officeDocument/2006/relationships/slideLayout" Target="../slideLayouts/slideLayout168.xml"/><Relationship Id="rId15" Type="http://schemas.openxmlformats.org/officeDocument/2006/relationships/theme" Target="../theme/theme12.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slideLayout" Target="../slideLayouts/slideLayout180.xml"/><Relationship Id="rId13" Type="http://schemas.openxmlformats.org/officeDocument/2006/relationships/slideLayout" Target="../slideLayouts/slideLayout181.xml"/><Relationship Id="rId14" Type="http://schemas.openxmlformats.org/officeDocument/2006/relationships/slideLayout" Target="../slideLayouts/slideLayout182.xml"/><Relationship Id="rId15" Type="http://schemas.openxmlformats.org/officeDocument/2006/relationships/theme" Target="../theme/theme13.xml"/><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93.xml"/><Relationship Id="rId12" Type="http://schemas.openxmlformats.org/officeDocument/2006/relationships/slideLayout" Target="../slideLayouts/slideLayout194.xml"/><Relationship Id="rId13" Type="http://schemas.openxmlformats.org/officeDocument/2006/relationships/slideLayout" Target="../slideLayouts/slideLayout195.xml"/><Relationship Id="rId14" Type="http://schemas.openxmlformats.org/officeDocument/2006/relationships/slideLayout" Target="../slideLayouts/slideLayout196.xml"/><Relationship Id="rId15" Type="http://schemas.openxmlformats.org/officeDocument/2006/relationships/theme" Target="../theme/theme14.xml"/><Relationship Id="rId1" Type="http://schemas.openxmlformats.org/officeDocument/2006/relationships/slideLayout" Target="../slideLayouts/slideLayout183.xml"/><Relationship Id="rId2" Type="http://schemas.openxmlformats.org/officeDocument/2006/relationships/slideLayout" Target="../slideLayouts/slideLayout184.xml"/><Relationship Id="rId3" Type="http://schemas.openxmlformats.org/officeDocument/2006/relationships/slideLayout" Target="../slideLayouts/slideLayout185.xml"/><Relationship Id="rId4" Type="http://schemas.openxmlformats.org/officeDocument/2006/relationships/slideLayout" Target="../slideLayouts/slideLayout186.xml"/><Relationship Id="rId5" Type="http://schemas.openxmlformats.org/officeDocument/2006/relationships/slideLayout" Target="../slideLayouts/slideLayout187.xml"/><Relationship Id="rId6" Type="http://schemas.openxmlformats.org/officeDocument/2006/relationships/slideLayout" Target="../slideLayouts/slideLayout188.xml"/><Relationship Id="rId7" Type="http://schemas.openxmlformats.org/officeDocument/2006/relationships/slideLayout" Target="../slideLayouts/slideLayout189.xml"/><Relationship Id="rId8" Type="http://schemas.openxmlformats.org/officeDocument/2006/relationships/slideLayout" Target="../slideLayouts/slideLayout190.xml"/><Relationship Id="rId9" Type="http://schemas.openxmlformats.org/officeDocument/2006/relationships/slideLayout" Target="../slideLayouts/slideLayout191.xml"/><Relationship Id="rId10" Type="http://schemas.openxmlformats.org/officeDocument/2006/relationships/slideLayout" Target="../slideLayouts/slideLayout192.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207.xml"/><Relationship Id="rId12" Type="http://schemas.openxmlformats.org/officeDocument/2006/relationships/slideLayout" Target="../slideLayouts/slideLayout208.xml"/><Relationship Id="rId13" Type="http://schemas.openxmlformats.org/officeDocument/2006/relationships/slideLayout" Target="../slideLayouts/slideLayout209.xml"/><Relationship Id="rId14" Type="http://schemas.openxmlformats.org/officeDocument/2006/relationships/slideLayout" Target="../slideLayouts/slideLayout210.xml"/><Relationship Id="rId15" Type="http://schemas.openxmlformats.org/officeDocument/2006/relationships/theme" Target="../theme/theme15.xml"/><Relationship Id="rId1" Type="http://schemas.openxmlformats.org/officeDocument/2006/relationships/slideLayout" Target="../slideLayouts/slideLayout197.xml"/><Relationship Id="rId2" Type="http://schemas.openxmlformats.org/officeDocument/2006/relationships/slideLayout" Target="../slideLayouts/slideLayout198.xml"/><Relationship Id="rId3" Type="http://schemas.openxmlformats.org/officeDocument/2006/relationships/slideLayout" Target="../slideLayouts/slideLayout199.xml"/><Relationship Id="rId4" Type="http://schemas.openxmlformats.org/officeDocument/2006/relationships/slideLayout" Target="../slideLayouts/slideLayout200.xml"/><Relationship Id="rId5" Type="http://schemas.openxmlformats.org/officeDocument/2006/relationships/slideLayout" Target="../slideLayouts/slideLayout201.xml"/><Relationship Id="rId6" Type="http://schemas.openxmlformats.org/officeDocument/2006/relationships/slideLayout" Target="../slideLayouts/slideLayout202.xml"/><Relationship Id="rId7" Type="http://schemas.openxmlformats.org/officeDocument/2006/relationships/slideLayout" Target="../slideLayouts/slideLayout203.xml"/><Relationship Id="rId8" Type="http://schemas.openxmlformats.org/officeDocument/2006/relationships/slideLayout" Target="../slideLayouts/slideLayout204.xml"/><Relationship Id="rId9" Type="http://schemas.openxmlformats.org/officeDocument/2006/relationships/slideLayout" Target="../slideLayouts/slideLayout205.xml"/><Relationship Id="rId10" Type="http://schemas.openxmlformats.org/officeDocument/2006/relationships/slideLayout" Target="../slideLayouts/slideLayout20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slideLayout" Target="../slideLayouts/slideLayout222.xml"/><Relationship Id="rId13" Type="http://schemas.openxmlformats.org/officeDocument/2006/relationships/slideLayout" Target="../slideLayouts/slideLayout223.xml"/><Relationship Id="rId14" Type="http://schemas.openxmlformats.org/officeDocument/2006/relationships/slideLayout" Target="../slideLayouts/slideLayout224.xml"/><Relationship Id="rId15" Type="http://schemas.openxmlformats.org/officeDocument/2006/relationships/theme" Target="../theme/theme16.xml"/><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35.xml"/><Relationship Id="rId12" Type="http://schemas.openxmlformats.org/officeDocument/2006/relationships/slideLayout" Target="../slideLayouts/slideLayout236.xml"/><Relationship Id="rId13" Type="http://schemas.openxmlformats.org/officeDocument/2006/relationships/slideLayout" Target="../slideLayouts/slideLayout237.xml"/><Relationship Id="rId14" Type="http://schemas.openxmlformats.org/officeDocument/2006/relationships/slideLayout" Target="../slideLayouts/slideLayout238.xml"/><Relationship Id="rId15" Type="http://schemas.openxmlformats.org/officeDocument/2006/relationships/theme" Target="../theme/theme17.xml"/><Relationship Id="rId1" Type="http://schemas.openxmlformats.org/officeDocument/2006/relationships/slideLayout" Target="../slideLayouts/slideLayout225.xml"/><Relationship Id="rId2" Type="http://schemas.openxmlformats.org/officeDocument/2006/relationships/slideLayout" Target="../slideLayouts/slideLayout226.xml"/><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slideLayout" Target="../slideLayouts/slideLayout233.xml"/><Relationship Id="rId10" Type="http://schemas.openxmlformats.org/officeDocument/2006/relationships/slideLayout" Target="../slideLayouts/slideLayout234.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49.xml"/><Relationship Id="rId12" Type="http://schemas.openxmlformats.org/officeDocument/2006/relationships/slideLayout" Target="../slideLayouts/slideLayout250.xml"/><Relationship Id="rId13" Type="http://schemas.openxmlformats.org/officeDocument/2006/relationships/slideLayout" Target="../slideLayouts/slideLayout251.xml"/><Relationship Id="rId14" Type="http://schemas.openxmlformats.org/officeDocument/2006/relationships/slideLayout" Target="../slideLayouts/slideLayout252.xml"/><Relationship Id="rId15" Type="http://schemas.openxmlformats.org/officeDocument/2006/relationships/theme" Target="../theme/theme18.xml"/><Relationship Id="rId1" Type="http://schemas.openxmlformats.org/officeDocument/2006/relationships/slideLayout" Target="../slideLayouts/slideLayout239.xml"/><Relationship Id="rId2" Type="http://schemas.openxmlformats.org/officeDocument/2006/relationships/slideLayout" Target="../slideLayouts/slideLayout240.xml"/><Relationship Id="rId3" Type="http://schemas.openxmlformats.org/officeDocument/2006/relationships/slideLayout" Target="../slideLayouts/slideLayout241.xml"/><Relationship Id="rId4" Type="http://schemas.openxmlformats.org/officeDocument/2006/relationships/slideLayout" Target="../slideLayouts/slideLayout242.xml"/><Relationship Id="rId5" Type="http://schemas.openxmlformats.org/officeDocument/2006/relationships/slideLayout" Target="../slideLayouts/slideLayout243.xml"/><Relationship Id="rId6" Type="http://schemas.openxmlformats.org/officeDocument/2006/relationships/slideLayout" Target="../slideLayouts/slideLayout244.xml"/><Relationship Id="rId7" Type="http://schemas.openxmlformats.org/officeDocument/2006/relationships/slideLayout" Target="../slideLayouts/slideLayout245.xml"/><Relationship Id="rId8" Type="http://schemas.openxmlformats.org/officeDocument/2006/relationships/slideLayout" Target="../slideLayouts/slideLayout246.xml"/><Relationship Id="rId9" Type="http://schemas.openxmlformats.org/officeDocument/2006/relationships/slideLayout" Target="../slideLayouts/slideLayout247.xml"/><Relationship Id="rId10" Type="http://schemas.openxmlformats.org/officeDocument/2006/relationships/slideLayout" Target="../slideLayouts/slideLayout24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63.xml"/><Relationship Id="rId12" Type="http://schemas.openxmlformats.org/officeDocument/2006/relationships/slideLayout" Target="../slideLayouts/slideLayout264.xml"/><Relationship Id="rId13" Type="http://schemas.openxmlformats.org/officeDocument/2006/relationships/slideLayout" Target="../slideLayouts/slideLayout265.xml"/><Relationship Id="rId14" Type="http://schemas.openxmlformats.org/officeDocument/2006/relationships/slideLayout" Target="../slideLayouts/slideLayout266.xml"/><Relationship Id="rId15" Type="http://schemas.openxmlformats.org/officeDocument/2006/relationships/theme" Target="../theme/theme19.xml"/><Relationship Id="rId1" Type="http://schemas.openxmlformats.org/officeDocument/2006/relationships/slideLayout" Target="../slideLayouts/slideLayout253.xml"/><Relationship Id="rId2" Type="http://schemas.openxmlformats.org/officeDocument/2006/relationships/slideLayout" Target="../slideLayouts/slideLayout254.xml"/><Relationship Id="rId3" Type="http://schemas.openxmlformats.org/officeDocument/2006/relationships/slideLayout" Target="../slideLayouts/slideLayout255.xml"/><Relationship Id="rId4" Type="http://schemas.openxmlformats.org/officeDocument/2006/relationships/slideLayout" Target="../slideLayouts/slideLayout256.xml"/><Relationship Id="rId5" Type="http://schemas.openxmlformats.org/officeDocument/2006/relationships/slideLayout" Target="../slideLayouts/slideLayout257.xml"/><Relationship Id="rId6" Type="http://schemas.openxmlformats.org/officeDocument/2006/relationships/slideLayout" Target="../slideLayouts/slideLayout258.xml"/><Relationship Id="rId7" Type="http://schemas.openxmlformats.org/officeDocument/2006/relationships/slideLayout" Target="../slideLayouts/slideLayout259.xml"/><Relationship Id="rId8" Type="http://schemas.openxmlformats.org/officeDocument/2006/relationships/slideLayout" Target="../slideLayouts/slideLayout260.xml"/><Relationship Id="rId9" Type="http://schemas.openxmlformats.org/officeDocument/2006/relationships/slideLayout" Target="../slideLayouts/slideLayout261.xml"/><Relationship Id="rId10" Type="http://schemas.openxmlformats.org/officeDocument/2006/relationships/slideLayout" Target="../slideLayouts/slideLayout26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77.xml"/><Relationship Id="rId12" Type="http://schemas.openxmlformats.org/officeDocument/2006/relationships/slideLayout" Target="../slideLayouts/slideLayout278.xml"/><Relationship Id="rId13" Type="http://schemas.openxmlformats.org/officeDocument/2006/relationships/slideLayout" Target="../slideLayouts/slideLayout279.xml"/><Relationship Id="rId14" Type="http://schemas.openxmlformats.org/officeDocument/2006/relationships/slideLayout" Target="../slideLayouts/slideLayout280.xml"/><Relationship Id="rId15" Type="http://schemas.openxmlformats.org/officeDocument/2006/relationships/theme" Target="../theme/theme20.xml"/><Relationship Id="rId1" Type="http://schemas.openxmlformats.org/officeDocument/2006/relationships/slideLayout" Target="../slideLayouts/slideLayout267.xml"/><Relationship Id="rId2" Type="http://schemas.openxmlformats.org/officeDocument/2006/relationships/slideLayout" Target="../slideLayouts/slideLayout268.xml"/><Relationship Id="rId3" Type="http://schemas.openxmlformats.org/officeDocument/2006/relationships/slideLayout" Target="../slideLayouts/slideLayout269.xml"/><Relationship Id="rId4" Type="http://schemas.openxmlformats.org/officeDocument/2006/relationships/slideLayout" Target="../slideLayouts/slideLayout270.xml"/><Relationship Id="rId5" Type="http://schemas.openxmlformats.org/officeDocument/2006/relationships/slideLayout" Target="../slideLayouts/slideLayout271.xml"/><Relationship Id="rId6" Type="http://schemas.openxmlformats.org/officeDocument/2006/relationships/slideLayout" Target="../slideLayouts/slideLayout272.xml"/><Relationship Id="rId7" Type="http://schemas.openxmlformats.org/officeDocument/2006/relationships/slideLayout" Target="../slideLayouts/slideLayout273.xml"/><Relationship Id="rId8" Type="http://schemas.openxmlformats.org/officeDocument/2006/relationships/slideLayout" Target="../slideLayouts/slideLayout274.xml"/><Relationship Id="rId9" Type="http://schemas.openxmlformats.org/officeDocument/2006/relationships/slideLayout" Target="../slideLayouts/slideLayout275.xml"/><Relationship Id="rId10" Type="http://schemas.openxmlformats.org/officeDocument/2006/relationships/slideLayout" Target="../slideLayouts/slideLayout276.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91.xml"/><Relationship Id="rId12" Type="http://schemas.openxmlformats.org/officeDocument/2006/relationships/slideLayout" Target="../slideLayouts/slideLayout292.xml"/><Relationship Id="rId13" Type="http://schemas.openxmlformats.org/officeDocument/2006/relationships/slideLayout" Target="../slideLayouts/slideLayout293.xml"/><Relationship Id="rId14" Type="http://schemas.openxmlformats.org/officeDocument/2006/relationships/slideLayout" Target="../slideLayouts/slideLayout294.xml"/><Relationship Id="rId15" Type="http://schemas.openxmlformats.org/officeDocument/2006/relationships/theme" Target="../theme/theme21.xml"/><Relationship Id="rId1" Type="http://schemas.openxmlformats.org/officeDocument/2006/relationships/slideLayout" Target="../slideLayouts/slideLayout281.xml"/><Relationship Id="rId2" Type="http://schemas.openxmlformats.org/officeDocument/2006/relationships/slideLayout" Target="../slideLayouts/slideLayout282.xml"/><Relationship Id="rId3" Type="http://schemas.openxmlformats.org/officeDocument/2006/relationships/slideLayout" Target="../slideLayouts/slideLayout283.xml"/><Relationship Id="rId4" Type="http://schemas.openxmlformats.org/officeDocument/2006/relationships/slideLayout" Target="../slideLayouts/slideLayout284.xml"/><Relationship Id="rId5" Type="http://schemas.openxmlformats.org/officeDocument/2006/relationships/slideLayout" Target="../slideLayouts/slideLayout285.xml"/><Relationship Id="rId6" Type="http://schemas.openxmlformats.org/officeDocument/2006/relationships/slideLayout" Target="../slideLayouts/slideLayout286.xml"/><Relationship Id="rId7" Type="http://schemas.openxmlformats.org/officeDocument/2006/relationships/slideLayout" Target="../slideLayouts/slideLayout287.xml"/><Relationship Id="rId8" Type="http://schemas.openxmlformats.org/officeDocument/2006/relationships/slideLayout" Target="../slideLayouts/slideLayout288.xml"/><Relationship Id="rId9" Type="http://schemas.openxmlformats.org/officeDocument/2006/relationships/slideLayout" Target="../slideLayouts/slideLayout289.xml"/><Relationship Id="rId10" Type="http://schemas.openxmlformats.org/officeDocument/2006/relationships/slideLayout" Target="../slideLayouts/slideLayout29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305.xml"/><Relationship Id="rId12" Type="http://schemas.openxmlformats.org/officeDocument/2006/relationships/slideLayout" Target="../slideLayouts/slideLayout306.xml"/><Relationship Id="rId13" Type="http://schemas.openxmlformats.org/officeDocument/2006/relationships/slideLayout" Target="../slideLayouts/slideLayout307.xml"/><Relationship Id="rId14" Type="http://schemas.openxmlformats.org/officeDocument/2006/relationships/slideLayout" Target="../slideLayouts/slideLayout308.xml"/><Relationship Id="rId15" Type="http://schemas.openxmlformats.org/officeDocument/2006/relationships/theme" Target="../theme/theme22.xml"/><Relationship Id="rId1" Type="http://schemas.openxmlformats.org/officeDocument/2006/relationships/slideLayout" Target="../slideLayouts/slideLayout295.xml"/><Relationship Id="rId2" Type="http://schemas.openxmlformats.org/officeDocument/2006/relationships/slideLayout" Target="../slideLayouts/slideLayout296.xml"/><Relationship Id="rId3" Type="http://schemas.openxmlformats.org/officeDocument/2006/relationships/slideLayout" Target="../slideLayouts/slideLayout297.xml"/><Relationship Id="rId4" Type="http://schemas.openxmlformats.org/officeDocument/2006/relationships/slideLayout" Target="../slideLayouts/slideLayout298.xml"/><Relationship Id="rId5" Type="http://schemas.openxmlformats.org/officeDocument/2006/relationships/slideLayout" Target="../slideLayouts/slideLayout299.xml"/><Relationship Id="rId6" Type="http://schemas.openxmlformats.org/officeDocument/2006/relationships/slideLayout" Target="../slideLayouts/slideLayout300.xml"/><Relationship Id="rId7" Type="http://schemas.openxmlformats.org/officeDocument/2006/relationships/slideLayout" Target="../slideLayouts/slideLayout301.xml"/><Relationship Id="rId8" Type="http://schemas.openxmlformats.org/officeDocument/2006/relationships/slideLayout" Target="../slideLayouts/slideLayout302.xml"/><Relationship Id="rId9" Type="http://schemas.openxmlformats.org/officeDocument/2006/relationships/slideLayout" Target="../slideLayouts/slideLayout303.xml"/><Relationship Id="rId10" Type="http://schemas.openxmlformats.org/officeDocument/2006/relationships/slideLayout" Target="../slideLayouts/slideLayout304.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slideLayout" Target="../slideLayouts/slideLayout320.xml"/><Relationship Id="rId13" Type="http://schemas.openxmlformats.org/officeDocument/2006/relationships/slideLayout" Target="../slideLayouts/slideLayout321.xml"/><Relationship Id="rId14" Type="http://schemas.openxmlformats.org/officeDocument/2006/relationships/slideLayout" Target="../slideLayouts/slideLayout322.xml"/><Relationship Id="rId15" Type="http://schemas.openxmlformats.org/officeDocument/2006/relationships/theme" Target="../theme/theme23.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333.xml"/><Relationship Id="rId12" Type="http://schemas.openxmlformats.org/officeDocument/2006/relationships/slideLayout" Target="../slideLayouts/slideLayout334.xml"/><Relationship Id="rId13" Type="http://schemas.openxmlformats.org/officeDocument/2006/relationships/slideLayout" Target="../slideLayouts/slideLayout335.xml"/><Relationship Id="rId14" Type="http://schemas.openxmlformats.org/officeDocument/2006/relationships/slideLayout" Target="../slideLayouts/slideLayout336.xml"/><Relationship Id="rId15" Type="http://schemas.openxmlformats.org/officeDocument/2006/relationships/theme" Target="../theme/theme24.xml"/><Relationship Id="rId1" Type="http://schemas.openxmlformats.org/officeDocument/2006/relationships/slideLayout" Target="../slideLayouts/slideLayout323.xml"/><Relationship Id="rId2" Type="http://schemas.openxmlformats.org/officeDocument/2006/relationships/slideLayout" Target="../slideLayouts/slideLayout324.xml"/><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9" Type="http://schemas.openxmlformats.org/officeDocument/2006/relationships/slideLayout" Target="../slideLayouts/slideLayout331.xml"/><Relationship Id="rId10" Type="http://schemas.openxmlformats.org/officeDocument/2006/relationships/slideLayout" Target="../slideLayouts/slideLayout332.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347.xml"/><Relationship Id="rId12" Type="http://schemas.openxmlformats.org/officeDocument/2006/relationships/slideLayout" Target="../slideLayouts/slideLayout348.xml"/><Relationship Id="rId13" Type="http://schemas.openxmlformats.org/officeDocument/2006/relationships/slideLayout" Target="../slideLayouts/slideLayout349.xml"/><Relationship Id="rId14" Type="http://schemas.openxmlformats.org/officeDocument/2006/relationships/slideLayout" Target="../slideLayouts/slideLayout350.xml"/><Relationship Id="rId15" Type="http://schemas.openxmlformats.org/officeDocument/2006/relationships/theme" Target="../theme/theme25.xml"/><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 Id="rId9" Type="http://schemas.openxmlformats.org/officeDocument/2006/relationships/slideLayout" Target="../slideLayouts/slideLayout345.xml"/><Relationship Id="rId10" Type="http://schemas.openxmlformats.org/officeDocument/2006/relationships/slideLayout" Target="../slideLayouts/slideLayout346.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361.xml"/><Relationship Id="rId12" Type="http://schemas.openxmlformats.org/officeDocument/2006/relationships/slideLayout" Target="../slideLayouts/slideLayout362.xml"/><Relationship Id="rId13" Type="http://schemas.openxmlformats.org/officeDocument/2006/relationships/slideLayout" Target="../slideLayouts/slideLayout363.xml"/><Relationship Id="rId14" Type="http://schemas.openxmlformats.org/officeDocument/2006/relationships/slideLayout" Target="../slideLayouts/slideLayout364.xml"/><Relationship Id="rId15" Type="http://schemas.openxmlformats.org/officeDocument/2006/relationships/theme" Target="../theme/theme26.xml"/><Relationship Id="rId1" Type="http://schemas.openxmlformats.org/officeDocument/2006/relationships/slideLayout" Target="../slideLayouts/slideLayout351.xml"/><Relationship Id="rId2" Type="http://schemas.openxmlformats.org/officeDocument/2006/relationships/slideLayout" Target="../slideLayouts/slideLayout352.xml"/><Relationship Id="rId3" Type="http://schemas.openxmlformats.org/officeDocument/2006/relationships/slideLayout" Target="../slideLayouts/slideLayout353.xml"/><Relationship Id="rId4" Type="http://schemas.openxmlformats.org/officeDocument/2006/relationships/slideLayout" Target="../slideLayouts/slideLayout354.xml"/><Relationship Id="rId5" Type="http://schemas.openxmlformats.org/officeDocument/2006/relationships/slideLayout" Target="../slideLayouts/slideLayout355.xml"/><Relationship Id="rId6" Type="http://schemas.openxmlformats.org/officeDocument/2006/relationships/slideLayout" Target="../slideLayouts/slideLayout356.xml"/><Relationship Id="rId7" Type="http://schemas.openxmlformats.org/officeDocument/2006/relationships/slideLayout" Target="../slideLayouts/slideLayout357.xml"/><Relationship Id="rId8" Type="http://schemas.openxmlformats.org/officeDocument/2006/relationships/slideLayout" Target="../slideLayouts/slideLayout358.xml"/><Relationship Id="rId9" Type="http://schemas.openxmlformats.org/officeDocument/2006/relationships/slideLayout" Target="../slideLayouts/slideLayout359.xml"/><Relationship Id="rId10" Type="http://schemas.openxmlformats.org/officeDocument/2006/relationships/slideLayout" Target="../slideLayouts/slideLayout36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theme" Target="../theme/theme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theme" Target="../theme/theme5.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theme" Target="../theme/theme6.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slideLayout" Target="../slideLayouts/slideLayout96.xml"/><Relationship Id="rId13" Type="http://schemas.openxmlformats.org/officeDocument/2006/relationships/slideLayout" Target="../slideLayouts/slideLayout97.xml"/><Relationship Id="rId14" Type="http://schemas.openxmlformats.org/officeDocument/2006/relationships/slideLayout" Target="../slideLayouts/slideLayout98.xml"/><Relationship Id="rId15" Type="http://schemas.openxmlformats.org/officeDocument/2006/relationships/theme" Target="../theme/theme7.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slideLayout" Target="../slideLayouts/slideLayout110.xml"/><Relationship Id="rId13" Type="http://schemas.openxmlformats.org/officeDocument/2006/relationships/slideLayout" Target="../slideLayouts/slideLayout111.xml"/><Relationship Id="rId14" Type="http://schemas.openxmlformats.org/officeDocument/2006/relationships/slideLayout" Target="../slideLayouts/slideLayout112.xml"/><Relationship Id="rId15" Type="http://schemas.openxmlformats.org/officeDocument/2006/relationships/theme" Target="../theme/theme8.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3.xml"/><Relationship Id="rId12" Type="http://schemas.openxmlformats.org/officeDocument/2006/relationships/slideLayout" Target="../slideLayouts/slideLayout124.xml"/><Relationship Id="rId13" Type="http://schemas.openxmlformats.org/officeDocument/2006/relationships/slideLayout" Target="../slideLayouts/slideLayout125.xml"/><Relationship Id="rId14" Type="http://schemas.openxmlformats.org/officeDocument/2006/relationships/slideLayout" Target="../slideLayouts/slideLayout126.xml"/><Relationship Id="rId15" Type="http://schemas.openxmlformats.org/officeDocument/2006/relationships/theme" Target="../theme/theme9.xml"/><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 Id="rId9" Type="http://schemas.openxmlformats.org/officeDocument/2006/relationships/slideLayout" Target="../slideLayouts/slideLayout121.xml"/><Relationship Id="rId10"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A1DF05B5-AD2E-6344-B466-241721E185B8}"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9C1DF6C3-2ECD-B646-9D21-86EAD3CB14FC}"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2E6AF7A5-3F46-4F49-8AC1-98E1827B327D}"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2535444A-F769-334B-860C-4CF63D565BB7}"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DF60B5FB-9D68-4343-8811-BCE7F76CF1E3}"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6D083E77-AA88-6E40-B63B-1C5849F7349D}"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A2391729-F637-B644-82B4-8C505BF2CEEC}"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467BB238-BF52-5241-8361-7EF1A22BB1A1}"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E9CE0372-4AF5-654F-8C05-1F349741F29E}"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29C7862C-7A34-BD49-98BC-C36239409AD8}"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B601DB59-7226-3441-9FA4-DD6A5F433385}"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1CD10C4D-5968-AA46-AF33-1E6133AABB21}"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FAE0B229-6175-C545-9E10-DF89FF8AADAE}"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B73C37D0-006D-0A41-8721-0E19E52DC7F9}"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F0125DAC-29BB-8647-8E93-F9C7AB65E526}"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BDC9B3DF-7625-174D-902F-6CDD7C60F0F1}"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72164132-577A-FF49-A417-A4AA9345AF41}"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A204BFD1-9B0D-E744-8A93-6F3AA6A2A16E}"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7606C480-8DE4-AF4C-A20B-29AFB3C91103}"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FCD02F28-D09C-7544-8679-77B126FD98C9}"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869F3ACF-3940-774F-9CA8-504E6399E484}"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B15BEB63-B738-2F4A-9D59-BFB173A995A0}"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4EDF1046-E8F6-0045-BC4B-5772C69C1705}"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472D917C-122F-AF41-BEBA-FB07B1107848}"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E152D9AE-55D1-B849-B60B-18B5FD2405B5}"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7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defTabSz="914400" fontAlgn="base">
              <a:lnSpc>
                <a:spcPct val="80000"/>
              </a:lnSpc>
              <a:spcBef>
                <a:spcPct val="20000"/>
              </a:spcBef>
              <a:spcAft>
                <a:spcPct val="0"/>
              </a:spcAft>
              <a:defRPr/>
            </a:pPr>
            <a:fld id="{5284663C-FEDF-9444-9367-00D90A2E7367}" type="datetime1">
              <a:rPr lang="en-US" smtClean="0">
                <a:solidFill>
                  <a:prstClr val="black">
                    <a:tint val="75000"/>
                  </a:prstClr>
                </a:solidFill>
                <a:latin typeface="Arial" charset="0"/>
                <a:ea typeface="ＭＳ Ｐゴシック" charset="0"/>
                <a:cs typeface="ＭＳ Ｐゴシック" charset="0"/>
              </a:rPr>
              <a:t>9/17/13</a:t>
            </a:fld>
            <a:endParaRPr lang="en-US" dirty="0">
              <a:solidFill>
                <a:prstClr val="black">
                  <a:tint val="75000"/>
                </a:prstClr>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defTabSz="914400" fontAlgn="base">
              <a:lnSpc>
                <a:spcPct val="80000"/>
              </a:lnSpc>
              <a:spcBef>
                <a:spcPct val="20000"/>
              </a:spcBef>
              <a:spcAft>
                <a:spcPct val="0"/>
              </a:spcAft>
              <a:defRPr/>
            </a:pPr>
            <a:endParaRPr lang="en-US">
              <a:solidFill>
                <a:prstClr val="black">
                  <a:tint val="75000"/>
                </a:prstClr>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lnSpc>
                <a:spcPct val="80000"/>
              </a:lnSpc>
              <a:spcBef>
                <a:spcPct val="20000"/>
              </a:spcBef>
              <a:spcAft>
                <a:spcPct val="0"/>
              </a:spcAft>
              <a:defRPr/>
            </a:pPr>
            <a:fld id="{2687E088-CB9C-AE41-A766-2407F59CFEAF}" type="slidenum">
              <a:rPr lang="en-US">
                <a:solidFill>
                  <a:prstClr val="black">
                    <a:tint val="75000"/>
                  </a:prstClr>
                </a:solidFill>
                <a:latin typeface="Arial" charset="0"/>
                <a:ea typeface="ＭＳ Ｐゴシック" charset="0"/>
                <a:cs typeface="ＭＳ Ｐゴシック" charset="0"/>
              </a:rPr>
              <a:pPr defTabSz="914400" fontAlgn="base">
                <a:lnSpc>
                  <a:spcPct val="80000"/>
                </a:lnSpc>
                <a:spcBef>
                  <a:spcPct val="20000"/>
                </a:spcBef>
                <a:spcAft>
                  <a:spcPct val="0"/>
                </a:spcAft>
                <a:defRPr/>
              </a:pPr>
              <a:t>‹#›</a:t>
            </a:fld>
            <a:endParaRPr lang="en-US" dirty="0">
              <a:solidFill>
                <a:prstClr val="black">
                  <a:tint val="75000"/>
                </a:prstClr>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6.xml"/><Relationship Id="rId2" Type="http://schemas.openxmlformats.org/officeDocument/2006/relationships/image" Target="../media/image1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image" Target="../media/image1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4.xml"/><Relationship Id="rId2" Type="http://schemas.openxmlformats.org/officeDocument/2006/relationships/image" Target="../media/image2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35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1" Type="http://schemas.openxmlformats.org/officeDocument/2006/relationships/slideLayout" Target="../slideLayouts/slideLayout128.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2.xml"/><Relationship Id="rId3" Type="http://schemas.openxmlformats.org/officeDocument/2006/relationships/image" Target="../media/image2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0.xml"/><Relationship Id="rId2" Type="http://schemas.openxmlformats.org/officeDocument/2006/relationships/notesSlide" Target="../notesSlides/notesSlide13.xml"/><Relationship Id="rId3"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4.xml"/><Relationship Id="rId2" Type="http://schemas.openxmlformats.org/officeDocument/2006/relationships/notesSlide" Target="../notesSlides/notesSlide14.xml"/><Relationship Id="rId3" Type="http://schemas.openxmlformats.org/officeDocument/2006/relationships/image" Target="../media/image3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8.xml"/><Relationship Id="rId2" Type="http://schemas.openxmlformats.org/officeDocument/2006/relationships/notesSlide" Target="../notesSlides/notesSlide15.xml"/><Relationship Id="rId3" Type="http://schemas.openxmlformats.org/officeDocument/2006/relationships/image" Target="../media/image3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2.xml"/><Relationship Id="rId2" Type="http://schemas.openxmlformats.org/officeDocument/2006/relationships/notesSlide" Target="../notesSlides/notesSlide16.xml"/><Relationship Id="rId3" Type="http://schemas.openxmlformats.org/officeDocument/2006/relationships/image" Target="../media/image3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17.xml"/><Relationship Id="rId3"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wmf"/><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wmf"/><Relationship Id="rId1" Type="http://schemas.openxmlformats.org/officeDocument/2006/relationships/slideLayout" Target="../slideLayouts/slideLayout4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6.xml"/><Relationship Id="rId3"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0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5.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3051228" y="278812"/>
            <a:ext cx="5804904" cy="3321638"/>
          </a:xfrm>
        </p:spPr>
        <p:txBody>
          <a:bodyPr rtlCol="0">
            <a:normAutofit/>
          </a:bodyPr>
          <a:lstStyle/>
          <a:p>
            <a:pPr fontAlgn="auto">
              <a:spcAft>
                <a:spcPts val="0"/>
              </a:spcAft>
              <a:defRPr/>
            </a:pPr>
            <a:r>
              <a:rPr lang="en-US" sz="4800" dirty="0">
                <a:latin typeface="Apple Casual"/>
                <a:cs typeface="Apple Casual"/>
              </a:rPr>
              <a:t>Six Traits </a:t>
            </a:r>
            <a:r>
              <a:rPr lang="en-US" sz="4800" dirty="0" smtClean="0">
                <a:latin typeface="Apple Casual"/>
                <a:cs typeface="Apple Casual"/>
              </a:rPr>
              <a:t>Plus</a:t>
            </a:r>
            <a:br>
              <a:rPr lang="en-US" sz="4800" dirty="0" smtClean="0">
                <a:latin typeface="Apple Casual"/>
                <a:cs typeface="Apple Casual"/>
              </a:rPr>
            </a:br>
            <a:r>
              <a:rPr lang="en-US" sz="4800" dirty="0" smtClean="0">
                <a:latin typeface="Apple Casual"/>
                <a:ea typeface="+mj-ea"/>
                <a:cs typeface="Apple Casual"/>
              </a:rPr>
              <a:t>WORD CHOICE</a:t>
            </a:r>
            <a:br>
              <a:rPr lang="en-US" sz="4800" dirty="0" smtClean="0">
                <a:latin typeface="Apple Casual"/>
                <a:ea typeface="+mj-ea"/>
                <a:cs typeface="Apple Casual"/>
              </a:rPr>
            </a:br>
            <a:r>
              <a:rPr lang="en-US" sz="4800" dirty="0" smtClean="0">
                <a:latin typeface="Apple Casual"/>
                <a:ea typeface="+mj-ea"/>
                <a:cs typeface="Apple Casual"/>
              </a:rPr>
              <a:t>&amp; VOICE FOCUS</a:t>
            </a:r>
            <a:r>
              <a:rPr lang="en-US" dirty="0">
                <a:latin typeface="Apple Casual"/>
                <a:ea typeface="+mj-ea"/>
                <a:cs typeface="Apple Casual"/>
              </a:rPr>
              <a:t/>
            </a:r>
            <a:br>
              <a:rPr lang="en-US" dirty="0">
                <a:latin typeface="Apple Casual"/>
                <a:ea typeface="+mj-ea"/>
                <a:cs typeface="Apple Casual"/>
              </a:rPr>
            </a:br>
            <a:endParaRPr lang="en-US" dirty="0" smtClean="0">
              <a:latin typeface="Apple Casual"/>
              <a:ea typeface="+mj-ea"/>
              <a:cs typeface="Apple Casual"/>
            </a:endParaRPr>
          </a:p>
        </p:txBody>
      </p:sp>
      <p:sp>
        <p:nvSpPr>
          <p:cNvPr id="5122" name="Rectangle 3"/>
          <p:cNvSpPr>
            <a:spLocks noGrp="1" noChangeArrowheads="1"/>
          </p:cNvSpPr>
          <p:nvPr>
            <p:ph type="subTitle" idx="1"/>
          </p:nvPr>
        </p:nvSpPr>
        <p:spPr>
          <a:xfrm>
            <a:off x="135468" y="3048000"/>
            <a:ext cx="3369732" cy="829733"/>
          </a:xfrm>
        </p:spPr>
        <p:txBody>
          <a:bodyPr/>
          <a:lstStyle/>
          <a:p>
            <a:r>
              <a:rPr lang="en-US" dirty="0">
                <a:solidFill>
                  <a:schemeClr val="tx1"/>
                </a:solidFill>
                <a:latin typeface="Apple Casual" charset="0"/>
              </a:rPr>
              <a:t>Lit Center </a:t>
            </a:r>
            <a:endParaRPr lang="en-US" dirty="0" smtClean="0">
              <a:solidFill>
                <a:schemeClr val="tx1"/>
              </a:solidFill>
              <a:latin typeface="Apple Casual" charset="0"/>
            </a:endParaRPr>
          </a:p>
          <a:p>
            <a:r>
              <a:rPr lang="en-US" dirty="0" smtClean="0">
                <a:solidFill>
                  <a:schemeClr val="tx1"/>
                </a:solidFill>
                <a:latin typeface="Apple Casual" charset="0"/>
              </a:rPr>
              <a:t>Mini </a:t>
            </a:r>
            <a:r>
              <a:rPr lang="en-US" dirty="0">
                <a:solidFill>
                  <a:schemeClr val="tx1"/>
                </a:solidFill>
                <a:latin typeface="Apple Casual" charset="0"/>
              </a:rPr>
              <a:t>Lesson</a:t>
            </a:r>
          </a:p>
          <a:p>
            <a:r>
              <a:rPr lang="en-US" dirty="0" smtClean="0">
                <a:solidFill>
                  <a:schemeClr val="tx1"/>
                </a:solidFill>
                <a:latin typeface="Apple Casual" charset="0"/>
              </a:rPr>
              <a:t>Fall 2013</a:t>
            </a:r>
            <a:endParaRPr lang="en-US" dirty="0">
              <a:solidFill>
                <a:schemeClr val="tx1"/>
              </a:solidFill>
              <a:latin typeface="Apple Casual" charset="0"/>
            </a:endParaRPr>
          </a:p>
        </p:txBody>
      </p:sp>
      <p:sp>
        <p:nvSpPr>
          <p:cNvPr id="2" name="TextBox 1"/>
          <p:cNvSpPr txBox="1"/>
          <p:nvPr/>
        </p:nvSpPr>
        <p:spPr>
          <a:xfrm>
            <a:off x="1828800" y="711200"/>
            <a:ext cx="184666" cy="323165"/>
          </a:xfrm>
          <a:prstGeom prst="rect">
            <a:avLst/>
          </a:prstGeom>
          <a:noFill/>
        </p:spPr>
        <p:txBody>
          <a:bodyPr wrap="none" rtlCol="0">
            <a:spAutoFit/>
          </a:bodyPr>
          <a:lstStyle/>
          <a:p>
            <a:pPr defTabSz="914400" fontAlgn="base">
              <a:lnSpc>
                <a:spcPct val="80000"/>
              </a:lnSpc>
              <a:spcBef>
                <a:spcPct val="20000"/>
              </a:spcBef>
              <a:spcAft>
                <a:spcPct val="0"/>
              </a:spcAft>
            </a:pPr>
            <a:endParaRPr lang="en-US" dirty="0">
              <a:solidFill>
                <a:prstClr val="black"/>
              </a:solidFill>
              <a:latin typeface="Arial" charset="0"/>
              <a:ea typeface="ＭＳ Ｐゴシック" charset="0"/>
              <a:cs typeface="ＭＳ Ｐゴシック" charset="0"/>
            </a:endParaRPr>
          </a:p>
        </p:txBody>
      </p:sp>
      <p:pic>
        <p:nvPicPr>
          <p:cNvPr id="3" name="Picture 2"/>
          <p:cNvPicPr>
            <a:picLocks noChangeAspect="1"/>
          </p:cNvPicPr>
          <p:nvPr/>
        </p:nvPicPr>
        <p:blipFill>
          <a:blip r:embed="rId3"/>
          <a:stretch>
            <a:fillRect/>
          </a:stretch>
        </p:blipFill>
        <p:spPr>
          <a:xfrm>
            <a:off x="462344" y="278812"/>
            <a:ext cx="2420112" cy="2565400"/>
          </a:xfrm>
          <a:prstGeom prst="rect">
            <a:avLst/>
          </a:prstGeom>
          <a:ln w="57150" cmpd="sng">
            <a:solidFill>
              <a:srgbClr val="00FFCC"/>
            </a:solidFill>
          </a:ln>
        </p:spPr>
      </p:pic>
      <p:pic>
        <p:nvPicPr>
          <p:cNvPr id="5" name="Picture 4"/>
          <p:cNvPicPr>
            <a:picLocks noChangeAspect="1"/>
          </p:cNvPicPr>
          <p:nvPr/>
        </p:nvPicPr>
        <p:blipFill>
          <a:blip r:embed="rId4"/>
          <a:stretch>
            <a:fillRect/>
          </a:stretch>
        </p:blipFill>
        <p:spPr>
          <a:xfrm>
            <a:off x="5198536" y="3352800"/>
            <a:ext cx="2895599" cy="2607733"/>
          </a:xfrm>
          <a:prstGeom prst="rect">
            <a:avLst/>
          </a:prstGeom>
        </p:spPr>
      </p:pic>
      <p:pic>
        <p:nvPicPr>
          <p:cNvPr id="8" name="Picture 7" descr="j017867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4775200"/>
            <a:ext cx="4013199" cy="1794934"/>
          </a:xfrm>
          <a:prstGeom prst="rect">
            <a:avLst/>
          </a:prstGeom>
          <a:ln w="57150" cmpd="sng">
            <a:solidFill>
              <a:srgbClr val="00FFCC"/>
            </a:solidFill>
            <a:prstDash val="solid"/>
          </a:ln>
        </p:spPr>
      </p:pic>
      <p:sp>
        <p:nvSpPr>
          <p:cNvPr id="4" name="Slide Number Placeholder 3"/>
          <p:cNvSpPr>
            <a:spLocks noGrp="1"/>
          </p:cNvSpPr>
          <p:nvPr>
            <p:ph type="sldNum" sz="quarter" idx="12"/>
          </p:nvPr>
        </p:nvSpPr>
        <p:spPr/>
        <p:txBody>
          <a:bodyPr/>
          <a:lstStyle/>
          <a:p>
            <a:pPr>
              <a:defRPr/>
            </a:pPr>
            <a:fld id="{C49F575D-8E02-8A43-B64B-245A9A745C89}" type="slidenum">
              <a:rPr lang="en-US" smtClean="0">
                <a:solidFill>
                  <a:prstClr val="black">
                    <a:tint val="75000"/>
                  </a:prstClr>
                </a:solidFill>
              </a:rPr>
              <a:pPr>
                <a:defRPr/>
              </a:pPr>
              <a:t>1</a:t>
            </a:fld>
            <a:endParaRPr lang="en-US" dirty="0">
              <a:solidFill>
                <a:prstClr val="black">
                  <a:tint val="75000"/>
                </a:prstClr>
              </a:solidFill>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274638"/>
            <a:ext cx="8229600" cy="1808162"/>
          </a:xfrm>
          <a:ln w="76200" cmpd="sng">
            <a:solidFill>
              <a:srgbClr val="22FFF6"/>
            </a:solidFill>
          </a:ln>
        </p:spPr>
        <p:txBody>
          <a:bodyPr/>
          <a:lstStyle/>
          <a:p>
            <a:r>
              <a:rPr lang="en-US" sz="4000" b="1" i="1" dirty="0">
                <a:latin typeface="Apple Casual"/>
                <a:cs typeface="Apple Casual"/>
              </a:rPr>
              <a:t>Reflect on a time when words </a:t>
            </a:r>
            <a:r>
              <a:rPr lang="en-US" sz="4000" b="1" i="1" dirty="0" smtClean="0">
                <a:latin typeface="Apple Casual"/>
                <a:cs typeface="Apple Casual"/>
              </a:rPr>
              <a:t/>
            </a:r>
            <a:br>
              <a:rPr lang="en-US" sz="4000" b="1" i="1" dirty="0" smtClean="0">
                <a:latin typeface="Apple Casual"/>
                <a:cs typeface="Apple Casual"/>
              </a:rPr>
            </a:br>
            <a:r>
              <a:rPr lang="en-US" sz="4000" b="1" i="1" dirty="0" smtClean="0">
                <a:latin typeface="Apple Casual"/>
                <a:cs typeface="Apple Casual"/>
              </a:rPr>
              <a:t>impacted </a:t>
            </a:r>
            <a:r>
              <a:rPr lang="en-US" sz="4000" b="1" i="1" dirty="0">
                <a:latin typeface="Apple Casual"/>
                <a:cs typeface="Apple Casual"/>
              </a:rPr>
              <a:t>your </a:t>
            </a:r>
            <a:r>
              <a:rPr lang="en-US" sz="4000" b="1" i="1" dirty="0" smtClean="0">
                <a:latin typeface="Apple Casual"/>
                <a:cs typeface="Apple Casual"/>
              </a:rPr>
              <a:t>life…</a:t>
            </a:r>
            <a:endParaRPr lang="en-US" sz="4000" b="1" i="1" dirty="0">
              <a:latin typeface="Apple Casual"/>
              <a:cs typeface="Apple Casual"/>
            </a:endParaRPr>
          </a:p>
        </p:txBody>
      </p:sp>
      <p:sp>
        <p:nvSpPr>
          <p:cNvPr id="172035" name="Rectangle 3"/>
          <p:cNvSpPr>
            <a:spLocks noGrp="1" noChangeArrowheads="1"/>
          </p:cNvSpPr>
          <p:nvPr>
            <p:ph idx="1"/>
          </p:nvPr>
        </p:nvSpPr>
        <p:spPr/>
        <p:txBody>
          <a:bodyPr/>
          <a:lstStyle/>
          <a:p>
            <a:pPr marL="0" indent="0">
              <a:buNone/>
            </a:pPr>
            <a:endParaRPr lang="en-US" dirty="0" smtClean="0">
              <a:latin typeface="Apple Casual"/>
              <a:cs typeface="Apple Casual"/>
            </a:endParaRPr>
          </a:p>
          <a:p>
            <a:pPr marL="0" indent="0">
              <a:buNone/>
            </a:pPr>
            <a:r>
              <a:rPr lang="en-US" dirty="0" smtClean="0">
                <a:latin typeface="Apple Casual"/>
                <a:cs typeface="Apple Casual"/>
              </a:rPr>
              <a:t>Times </a:t>
            </a:r>
            <a:r>
              <a:rPr lang="en-US" dirty="0">
                <a:latin typeface="Apple Casual"/>
                <a:cs typeface="Apple Casual"/>
              </a:rPr>
              <a:t>of</a:t>
            </a:r>
          </a:p>
          <a:p>
            <a:pPr lvl="1"/>
            <a:r>
              <a:rPr lang="en-US" dirty="0">
                <a:latin typeface="Apple Casual"/>
                <a:cs typeface="Apple Casual"/>
              </a:rPr>
              <a:t>Trouble</a:t>
            </a:r>
          </a:p>
          <a:p>
            <a:pPr lvl="1"/>
            <a:r>
              <a:rPr lang="en-US" dirty="0">
                <a:latin typeface="Apple Casual"/>
                <a:cs typeface="Apple Casual"/>
              </a:rPr>
              <a:t>Doubt</a:t>
            </a:r>
          </a:p>
          <a:p>
            <a:pPr lvl="1"/>
            <a:r>
              <a:rPr lang="en-US" dirty="0">
                <a:latin typeface="Apple Casual"/>
                <a:cs typeface="Apple Casual"/>
              </a:rPr>
              <a:t>Happiness</a:t>
            </a:r>
          </a:p>
          <a:p>
            <a:pPr lvl="1"/>
            <a:endParaRPr lang="en-US" dirty="0">
              <a:latin typeface="Apple Casual"/>
              <a:cs typeface="Apple Casual"/>
            </a:endParaRPr>
          </a:p>
          <a:p>
            <a:pPr lvl="1"/>
            <a:r>
              <a:rPr lang="en-US" dirty="0">
                <a:latin typeface="Apple Casual"/>
                <a:cs typeface="Apple Casual"/>
              </a:rPr>
              <a:t>Can you remember a time when words changed your way of thinking?  Caused you to change your actions?  Make decisions?</a:t>
            </a:r>
          </a:p>
        </p:txBody>
      </p:sp>
      <p:sp>
        <p:nvSpPr>
          <p:cNvPr id="4" name="Slide Number Placeholder 5"/>
          <p:cNvSpPr>
            <a:spLocks noGrp="1"/>
          </p:cNvSpPr>
          <p:nvPr>
            <p:ph type="sldNum" sz="quarter" idx="12"/>
          </p:nvPr>
        </p:nvSpPr>
        <p:spPr/>
        <p:txBody>
          <a:bodyPr/>
          <a:lstStyle/>
          <a:p>
            <a:pPr>
              <a:defRPr/>
            </a:pPr>
            <a:fld id="{972EB5B4-C765-8F49-83ED-7E8AB89AB63C}" type="slidenum">
              <a:rPr lang="en-US">
                <a:solidFill>
                  <a:prstClr val="black">
                    <a:tint val="75000"/>
                  </a:prstClr>
                </a:solidFill>
              </a:rPr>
              <a:pPr>
                <a:defRPr/>
              </a:pPr>
              <a:t>10</a:t>
            </a:fld>
            <a:endParaRPr lang="en-US" dirty="0">
              <a:solidFill>
                <a:prstClr val="black">
                  <a:tint val="75000"/>
                </a:prstClr>
              </a:solidFill>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 calcmode="lin" valueType="num">
                                      <p:cBhvr additive="base">
                                        <p:cTn id="7" dur="5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2035">
                                            <p:txEl>
                                              <p:pRg st="2" end="2"/>
                                            </p:txEl>
                                          </p:spTgt>
                                        </p:tgtEl>
                                        <p:attrNameLst>
                                          <p:attrName>style.visibility</p:attrName>
                                        </p:attrNameLst>
                                      </p:cBhvr>
                                      <p:to>
                                        <p:strVal val="visible"/>
                                      </p:to>
                                    </p:set>
                                    <p:anim calcmode="lin" valueType="num">
                                      <p:cBhvr additive="base">
                                        <p:cTn id="11" dur="5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203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2035">
                                            <p:txEl>
                                              <p:pRg st="3" end="3"/>
                                            </p:txEl>
                                          </p:spTgt>
                                        </p:tgtEl>
                                        <p:attrNameLst>
                                          <p:attrName>style.visibility</p:attrName>
                                        </p:attrNameLst>
                                      </p:cBhvr>
                                      <p:to>
                                        <p:strVal val="visible"/>
                                      </p:to>
                                    </p:set>
                                    <p:anim calcmode="lin" valueType="num">
                                      <p:cBhvr additive="base">
                                        <p:cTn id="15" dur="500" fill="hold"/>
                                        <p:tgtEl>
                                          <p:spTgt spid="17203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203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2035">
                                            <p:txEl>
                                              <p:pRg st="4" end="4"/>
                                            </p:txEl>
                                          </p:spTgt>
                                        </p:tgtEl>
                                        <p:attrNameLst>
                                          <p:attrName>style.visibility</p:attrName>
                                        </p:attrNameLst>
                                      </p:cBhvr>
                                      <p:to>
                                        <p:strVal val="visible"/>
                                      </p:to>
                                    </p:set>
                                    <p:anim calcmode="lin" valueType="num">
                                      <p:cBhvr additive="base">
                                        <p:cTn id="19" dur="500" fill="hold"/>
                                        <p:tgtEl>
                                          <p:spTgt spid="1720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2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mph" presetSubtype="0" fill="hold" nodeType="clickEffect">
                                  <p:stCondLst>
                                    <p:cond delay="0"/>
                                  </p:stCondLst>
                                  <p:childTnLst>
                                    <p:animClr clrSpc="hsl" dir="cw">
                                      <p:cBhvr override="childStyle">
                                        <p:cTn id="24" dur="5000" fill="hold"/>
                                        <p:tgtEl>
                                          <p:spTgt spid="172035">
                                            <p:txEl>
                                              <p:pRg st="6" end="6"/>
                                            </p:txEl>
                                          </p:spTgt>
                                        </p:tgtEl>
                                        <p:attrNameLst>
                                          <p:attrName>style.color</p:attrName>
                                        </p:attrNameLst>
                                      </p:cBhvr>
                                      <p:by>
                                        <p:hsl h="7200000" s="0" l="0"/>
                                      </p:by>
                                    </p:animClr>
                                    <p:animClr clrSpc="hsl" dir="cw">
                                      <p:cBhvr>
                                        <p:cTn id="25" dur="5000" fill="hold"/>
                                        <p:tgtEl>
                                          <p:spTgt spid="172035">
                                            <p:txEl>
                                              <p:pRg st="6" end="6"/>
                                            </p:txEl>
                                          </p:spTgt>
                                        </p:tgtEl>
                                        <p:attrNameLst>
                                          <p:attrName>fillcolor</p:attrName>
                                        </p:attrNameLst>
                                      </p:cBhvr>
                                      <p:by>
                                        <p:hsl h="7200000" s="0" l="0"/>
                                      </p:by>
                                    </p:animClr>
                                    <p:animClr clrSpc="hsl" dir="cw">
                                      <p:cBhvr>
                                        <p:cTn id="26" dur="5000" fill="hold"/>
                                        <p:tgtEl>
                                          <p:spTgt spid="172035">
                                            <p:txEl>
                                              <p:pRg st="6" end="6"/>
                                            </p:txEl>
                                          </p:spTgt>
                                        </p:tgtEl>
                                        <p:attrNameLst>
                                          <p:attrName>stroke.color</p:attrName>
                                        </p:attrNameLst>
                                      </p:cBhvr>
                                      <p:by>
                                        <p:hsl h="7200000" s="0" l="0"/>
                                      </p:by>
                                    </p:animClr>
                                    <p:set>
                                      <p:cBhvr>
                                        <p:cTn id="27" dur="5000" fill="hold"/>
                                        <p:tgtEl>
                                          <p:spTgt spid="172035">
                                            <p:txEl>
                                              <p:pRg st="6" end="6"/>
                                            </p:txEl>
                                          </p:spTgt>
                                        </p:tgtEl>
                                        <p:attrNameLst>
                                          <p:attrName>fill.type</p:attrName>
                                        </p:attrNameLst>
                                      </p:cBhvr>
                                      <p:to>
                                        <p:strVal val="solid"/>
                                      </p:to>
                                    </p:set>
                                  </p:childTnLst>
                                </p:cTn>
                              </p:par>
                            </p:childTnLst>
                          </p:cTn>
                        </p:par>
                        <p:par>
                          <p:cTn id="28" fill="hold" nodeType="afterGroup">
                            <p:stCondLst>
                              <p:cond delay="5000"/>
                            </p:stCondLst>
                            <p:childTnLst>
                              <p:par>
                                <p:cTn id="29" presetID="2" presetClass="entr" presetSubtype="4" fill="hold" nodeType="afterEffect">
                                  <p:stCondLst>
                                    <p:cond delay="2000"/>
                                  </p:stCondLst>
                                  <p:childTnLst>
                                    <p:set>
                                      <p:cBhvr>
                                        <p:cTn id="30" dur="1" fill="hold">
                                          <p:stCondLst>
                                            <p:cond delay="0"/>
                                          </p:stCondLst>
                                        </p:cTn>
                                        <p:tgtEl>
                                          <p:spTgt spid="172035">
                                            <p:txEl>
                                              <p:pRg st="6" end="6"/>
                                            </p:txEl>
                                          </p:spTgt>
                                        </p:tgtEl>
                                        <p:attrNameLst>
                                          <p:attrName>style.visibility</p:attrName>
                                        </p:attrNameLst>
                                      </p:cBhvr>
                                      <p:to>
                                        <p:strVal val="visible"/>
                                      </p:to>
                                    </p:set>
                                    <p:anim calcmode="lin" valueType="num">
                                      <p:cBhvr additive="base">
                                        <p:cTn id="31" dur="2000" fill="hold"/>
                                        <p:tgtEl>
                                          <p:spTgt spid="172035">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720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sz="4800" b="1" dirty="0" smtClean="0">
                <a:latin typeface="Apple Casual"/>
                <a:cs typeface="Apple Casual"/>
              </a:rPr>
              <a:t>Word Choice </a:t>
            </a:r>
            <a:endParaRPr lang="en-US" sz="4800" b="1" dirty="0">
              <a:latin typeface="Apple Casual"/>
              <a:cs typeface="Apple Casual"/>
            </a:endParaRPr>
          </a:p>
        </p:txBody>
      </p:sp>
      <p:sp>
        <p:nvSpPr>
          <p:cNvPr id="173059" name="Rectangle 3"/>
          <p:cNvSpPr>
            <a:spLocks noGrp="1" noChangeArrowheads="1"/>
          </p:cNvSpPr>
          <p:nvPr>
            <p:ph idx="1"/>
          </p:nvPr>
        </p:nvSpPr>
        <p:spPr>
          <a:ln>
            <a:solidFill>
              <a:srgbClr val="22FFF6"/>
            </a:solidFill>
          </a:ln>
        </p:spPr>
        <p:txBody>
          <a:bodyPr rtlCol="0">
            <a:normAutofit lnSpcReduction="10000"/>
          </a:bodyPr>
          <a:lstStyle/>
          <a:p>
            <a:pPr fontAlgn="auto">
              <a:spcAft>
                <a:spcPts val="0"/>
              </a:spcAft>
              <a:buFont typeface="Arial"/>
              <a:buChar char="•"/>
              <a:defRPr/>
            </a:pPr>
            <a:r>
              <a:rPr lang="en-US" dirty="0" smtClean="0">
                <a:latin typeface="Apple Casual"/>
                <a:ea typeface="+mn-ea"/>
                <a:cs typeface="Apple Casual"/>
              </a:rPr>
              <a:t>Many writers and editors feel that </a:t>
            </a:r>
            <a:r>
              <a:rPr lang="en-US" b="1" dirty="0" smtClean="0">
                <a:latin typeface="Apple Casual"/>
                <a:ea typeface="+mn-ea"/>
                <a:cs typeface="Apple Casual"/>
              </a:rPr>
              <a:t>verbs</a:t>
            </a:r>
            <a:r>
              <a:rPr lang="en-US" dirty="0" smtClean="0">
                <a:latin typeface="Apple Casual"/>
                <a:ea typeface="+mn-ea"/>
                <a:cs typeface="Apple Casual"/>
              </a:rPr>
              <a:t> are the most important part of speech when it comes to strengthening both voice and word choice.  </a:t>
            </a:r>
            <a:endParaRPr lang="en-US" dirty="0">
              <a:latin typeface="Apple Casual"/>
              <a:ea typeface="+mn-ea"/>
              <a:cs typeface="Apple Casual"/>
            </a:endParaRPr>
          </a:p>
          <a:p>
            <a:pPr fontAlgn="auto">
              <a:spcAft>
                <a:spcPts val="0"/>
              </a:spcAft>
              <a:buFont typeface="Arial"/>
              <a:buChar char="•"/>
              <a:defRPr/>
            </a:pPr>
            <a:r>
              <a:rPr lang="ja-JP" altLang="en-US" dirty="0" smtClean="0">
                <a:latin typeface="Apple Casual"/>
                <a:ea typeface="+mn-ea"/>
                <a:cs typeface="Apple Casual"/>
              </a:rPr>
              <a:t>“</a:t>
            </a:r>
            <a:r>
              <a:rPr lang="en-US" dirty="0" smtClean="0">
                <a:latin typeface="Apple Casual"/>
                <a:ea typeface="+mn-ea"/>
                <a:cs typeface="Apple Casual"/>
              </a:rPr>
              <a:t>Verbs are the most important of all your tools.  They push the sentence forward and give it momentum…fail, poke, dazzle, squash, beguile, pamper, swagger, wheedle, vex.</a:t>
            </a:r>
            <a:r>
              <a:rPr lang="ja-JP" altLang="en-US" dirty="0" smtClean="0">
                <a:latin typeface="Apple Casual"/>
                <a:ea typeface="+mn-ea"/>
                <a:cs typeface="Apple Casual"/>
              </a:rPr>
              <a:t>”</a:t>
            </a:r>
            <a:endParaRPr lang="en-US" dirty="0" smtClean="0">
              <a:latin typeface="Apple Casual"/>
              <a:ea typeface="+mn-ea"/>
              <a:cs typeface="Apple Casual"/>
            </a:endParaRPr>
          </a:p>
          <a:p>
            <a:pPr lvl="4" fontAlgn="auto">
              <a:spcAft>
                <a:spcPts val="0"/>
              </a:spcAft>
              <a:buFont typeface="Arial"/>
              <a:buChar char="»"/>
              <a:defRPr/>
            </a:pPr>
            <a:r>
              <a:rPr lang="en-US" dirty="0" smtClean="0">
                <a:ea typeface="+mn-ea"/>
              </a:rPr>
              <a:t>William Zinsser</a:t>
            </a:r>
          </a:p>
        </p:txBody>
      </p:sp>
      <p:sp>
        <p:nvSpPr>
          <p:cNvPr id="9" name="Slide Number Placeholder 5"/>
          <p:cNvSpPr>
            <a:spLocks noGrp="1"/>
          </p:cNvSpPr>
          <p:nvPr>
            <p:ph type="sldNum" sz="quarter" idx="12"/>
          </p:nvPr>
        </p:nvSpPr>
        <p:spPr/>
        <p:txBody>
          <a:bodyPr/>
          <a:lstStyle/>
          <a:p>
            <a:pPr>
              <a:defRPr/>
            </a:pPr>
            <a:fld id="{F0735AD4-63A8-FD48-86BF-C2D6D1B6B0FE}" type="slidenum">
              <a:rPr lang="en-US">
                <a:solidFill>
                  <a:prstClr val="black">
                    <a:tint val="75000"/>
                  </a:prstClr>
                </a:solidFill>
              </a:rPr>
              <a:pPr>
                <a:defRPr/>
              </a:pPr>
              <a:t>11</a:t>
            </a:fld>
            <a:endParaRPr lang="en-US" dirty="0">
              <a:solidFill>
                <a:prstClr val="black">
                  <a:tint val="75000"/>
                </a:prstClr>
              </a:solidFill>
            </a:endParaRPr>
          </a:p>
        </p:txBody>
      </p:sp>
      <p:sp>
        <p:nvSpPr>
          <p:cNvPr id="173060" name="Puzzle5"/>
          <p:cNvSpPr>
            <a:spLocks noChangeAspect="1" noEditPoints="1" noChangeArrowheads="1"/>
          </p:cNvSpPr>
          <p:nvPr/>
        </p:nvSpPr>
        <p:spPr bwMode="blackWhite">
          <a:xfrm>
            <a:off x="498475" y="274638"/>
            <a:ext cx="1524000" cy="1412875"/>
          </a:xfrm>
          <a:custGeom>
            <a:avLst/>
            <a:gdLst>
              <a:gd name="T0" fmla="*/ 4880 w 21600"/>
              <a:gd name="T1" fmla="*/ 6714 h 21600"/>
              <a:gd name="T2" fmla="*/ 16494 w 21600"/>
              <a:gd name="T3" fmla="*/ 13712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bg2"/>
          </a:solidFill>
          <a:ln>
            <a:noFill/>
          </a:ln>
          <a:effectLst/>
          <a:scene3d>
            <a:camera prst="legacyPerspectiveFront">
              <a:rot lat="0" lon="300000" rev="0"/>
            </a:camera>
            <a:lightRig rig="legacyFlat4" dir="b"/>
          </a:scene3d>
          <a:sp3d extrusionH="163500" prstMaterial="legacyMatte">
            <a:bevelT w="13500" h="13500" prst="angle"/>
            <a:bevelB w="13500" h="13500" prst="angle"/>
            <a:extrusionClr>
              <a:schemeClr val="bg2"/>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flatTx/>
          </a:bodyPr>
          <a:lstStyle/>
          <a:p>
            <a:pPr defTabSz="914400" eaLnBrk="0" fontAlgn="base" hangingPunct="0">
              <a:spcBef>
                <a:spcPct val="0"/>
              </a:spcBef>
              <a:spcAft>
                <a:spcPct val="0"/>
              </a:spcAft>
              <a:defRPr/>
            </a:pPr>
            <a:r>
              <a:rPr lang="en-US" dirty="0">
                <a:solidFill>
                  <a:prstClr val="black"/>
                </a:solidFill>
                <a:latin typeface="Times New Roman" charset="0"/>
                <a:ea typeface="ＭＳ Ｐゴシック" charset="0"/>
                <a:cs typeface="ＭＳ Ｐゴシック" charset="0"/>
              </a:rPr>
              <a:t>adverb</a:t>
            </a:r>
          </a:p>
        </p:txBody>
      </p:sp>
      <p:sp>
        <p:nvSpPr>
          <p:cNvPr id="173062" name="Puzzle2"/>
          <p:cNvSpPr>
            <a:spLocks noChangeAspect="1" noEditPoints="1" noChangeArrowheads="1"/>
          </p:cNvSpPr>
          <p:nvPr/>
        </p:nvSpPr>
        <p:spPr bwMode="blackWhite">
          <a:xfrm>
            <a:off x="6319596" y="0"/>
            <a:ext cx="2824404" cy="1089025"/>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bg2"/>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bg2"/>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nchorCtr="1">
            <a:flatTx/>
          </a:bodyPr>
          <a:lstStyle/>
          <a:p>
            <a:pPr defTabSz="914400" eaLnBrk="0" fontAlgn="base" hangingPunct="0">
              <a:spcBef>
                <a:spcPct val="0"/>
              </a:spcBef>
              <a:spcAft>
                <a:spcPct val="0"/>
              </a:spcAft>
              <a:defRPr/>
            </a:pPr>
            <a:r>
              <a:rPr lang="en-US" dirty="0">
                <a:solidFill>
                  <a:prstClr val="black"/>
                </a:solidFill>
                <a:latin typeface="Times New Roman" charset="0"/>
                <a:ea typeface="ＭＳ Ｐゴシック" charset="0"/>
                <a:cs typeface="ＭＳ Ｐゴシック" charset="0"/>
              </a:rPr>
              <a:t>adjectives</a:t>
            </a:r>
          </a:p>
        </p:txBody>
      </p:sp>
      <p:sp>
        <p:nvSpPr>
          <p:cNvPr id="173063" name="Puzzle3"/>
          <p:cNvSpPr>
            <a:spLocks noChangeAspect="1" noEditPoints="1" noChangeArrowheads="1"/>
          </p:cNvSpPr>
          <p:nvPr/>
        </p:nvSpPr>
        <p:spPr bwMode="blackWhite">
          <a:xfrm>
            <a:off x="200598" y="5137150"/>
            <a:ext cx="963612" cy="1476375"/>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nchorCtr="1">
            <a:flatTx/>
          </a:bodyPr>
          <a:lstStyle/>
          <a:p>
            <a:pPr defTabSz="914400" eaLnBrk="0" fontAlgn="base" hangingPunct="0">
              <a:spcBef>
                <a:spcPct val="0"/>
              </a:spcBef>
              <a:spcAft>
                <a:spcPct val="0"/>
              </a:spcAft>
              <a:defRPr/>
            </a:pPr>
            <a:r>
              <a:rPr lang="en-US" sz="2400" dirty="0">
                <a:solidFill>
                  <a:prstClr val="black"/>
                </a:solidFill>
                <a:latin typeface="Times New Roman" charset="0"/>
                <a:ea typeface="ＭＳ Ｐゴシック" charset="0"/>
                <a:cs typeface="ＭＳ Ｐゴシック" charset="0"/>
              </a:rPr>
              <a:t>noun</a:t>
            </a:r>
          </a:p>
        </p:txBody>
      </p:sp>
      <p:sp>
        <p:nvSpPr>
          <p:cNvPr id="173064" name="Puzzle3"/>
          <p:cNvSpPr>
            <a:spLocks noChangeAspect="1" noEditPoints="1" noChangeArrowheads="1"/>
          </p:cNvSpPr>
          <p:nvPr/>
        </p:nvSpPr>
        <p:spPr bwMode="blackWhite">
          <a:xfrm>
            <a:off x="7418973" y="5137150"/>
            <a:ext cx="1407527"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nchorCtr="1">
            <a:flatTx/>
          </a:bodyPr>
          <a:lstStyle/>
          <a:p>
            <a:pPr defTabSz="914400" eaLnBrk="0" fontAlgn="base" hangingPunct="0">
              <a:spcBef>
                <a:spcPct val="0"/>
              </a:spcBef>
              <a:spcAft>
                <a:spcPct val="0"/>
              </a:spcAft>
              <a:defRPr/>
            </a:pPr>
            <a:r>
              <a:rPr lang="en-US" sz="2400" dirty="0">
                <a:solidFill>
                  <a:prstClr val="black"/>
                </a:solidFill>
                <a:latin typeface="Times New Roman" charset="0"/>
                <a:ea typeface="ＭＳ Ｐゴシック" charset="0"/>
                <a:cs typeface="ＭＳ Ｐゴシック" charset="0"/>
              </a:rPr>
              <a:t>verbs</a:t>
            </a:r>
          </a:p>
        </p:txBody>
      </p:sp>
    </p:spTree>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73063"/>
                                        </p:tgtEl>
                                        <p:attrNameLst>
                                          <p:attrName>style.visibility</p:attrName>
                                        </p:attrNameLst>
                                      </p:cBhvr>
                                      <p:to>
                                        <p:strVal val="visible"/>
                                      </p:to>
                                    </p:set>
                                    <p:anim calcmode="lin" valueType="num">
                                      <p:cBhvr additive="base">
                                        <p:cTn id="7" dur="500" fill="hold"/>
                                        <p:tgtEl>
                                          <p:spTgt spid="173063"/>
                                        </p:tgtEl>
                                        <p:attrNameLst>
                                          <p:attrName>ppt_x</p:attrName>
                                        </p:attrNameLst>
                                      </p:cBhvr>
                                      <p:tavLst>
                                        <p:tav tm="0">
                                          <p:val>
                                            <p:strVal val="0-#ppt_w/2"/>
                                          </p:val>
                                        </p:tav>
                                        <p:tav tm="100000">
                                          <p:val>
                                            <p:strVal val="#ppt_x"/>
                                          </p:val>
                                        </p:tav>
                                      </p:tavLst>
                                    </p:anim>
                                    <p:anim calcmode="lin" valueType="num">
                                      <p:cBhvr additive="base">
                                        <p:cTn id="8" dur="500" fill="hold"/>
                                        <p:tgtEl>
                                          <p:spTgt spid="1730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3064"/>
                                        </p:tgtEl>
                                        <p:attrNameLst>
                                          <p:attrName>style.visibility</p:attrName>
                                        </p:attrNameLst>
                                      </p:cBhvr>
                                      <p:to>
                                        <p:strVal val="visible"/>
                                      </p:to>
                                    </p:set>
                                    <p:anim calcmode="lin" valueType="num">
                                      <p:cBhvr additive="base">
                                        <p:cTn id="13" dur="500" fill="hold"/>
                                        <p:tgtEl>
                                          <p:spTgt spid="173064"/>
                                        </p:tgtEl>
                                        <p:attrNameLst>
                                          <p:attrName>ppt_x</p:attrName>
                                        </p:attrNameLst>
                                      </p:cBhvr>
                                      <p:tavLst>
                                        <p:tav tm="0">
                                          <p:val>
                                            <p:strVal val="#ppt_x"/>
                                          </p:val>
                                        </p:tav>
                                        <p:tav tm="100000">
                                          <p:val>
                                            <p:strVal val="#ppt_x"/>
                                          </p:val>
                                        </p:tav>
                                      </p:tavLst>
                                    </p:anim>
                                    <p:anim calcmode="lin" valueType="num">
                                      <p:cBhvr additive="base">
                                        <p:cTn id="14" dur="500" fill="hold"/>
                                        <p:tgtEl>
                                          <p:spTgt spid="173064"/>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73060"/>
                                        </p:tgtEl>
                                        <p:attrNameLst>
                                          <p:attrName>style.visibility</p:attrName>
                                        </p:attrNameLst>
                                      </p:cBhvr>
                                      <p:to>
                                        <p:strVal val="visible"/>
                                      </p:to>
                                    </p:set>
                                    <p:anim calcmode="lin" valueType="num">
                                      <p:cBhvr additive="base">
                                        <p:cTn id="19" dur="500" fill="hold"/>
                                        <p:tgtEl>
                                          <p:spTgt spid="173060"/>
                                        </p:tgtEl>
                                        <p:attrNameLst>
                                          <p:attrName>ppt_x</p:attrName>
                                        </p:attrNameLst>
                                      </p:cBhvr>
                                      <p:tavLst>
                                        <p:tav tm="0">
                                          <p:val>
                                            <p:strVal val="#ppt_x"/>
                                          </p:val>
                                        </p:tav>
                                        <p:tav tm="100000">
                                          <p:val>
                                            <p:strVal val="#ppt_x"/>
                                          </p:val>
                                        </p:tav>
                                      </p:tavLst>
                                    </p:anim>
                                    <p:anim calcmode="lin" valueType="num">
                                      <p:cBhvr additive="base">
                                        <p:cTn id="20" dur="500" fill="hold"/>
                                        <p:tgtEl>
                                          <p:spTgt spid="173060"/>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173063"/>
                                        </p:tgtEl>
                                        <p:attrNameLst>
                                          <p:attrName>style.visibility</p:attrName>
                                        </p:attrNameLst>
                                      </p:cBhvr>
                                      <p:to>
                                        <p:strVal val="visible"/>
                                      </p:to>
                                    </p:set>
                                    <p:animEffect transition="in" filter="wipe(down)">
                                      <p:cBhvr>
                                        <p:cTn id="25" dur="580">
                                          <p:stCondLst>
                                            <p:cond delay="0"/>
                                          </p:stCondLst>
                                        </p:cTn>
                                        <p:tgtEl>
                                          <p:spTgt spid="173063"/>
                                        </p:tgtEl>
                                      </p:cBhvr>
                                    </p:animEffect>
                                    <p:anim calcmode="lin" valueType="num">
                                      <p:cBhvr>
                                        <p:cTn id="26" dur="1822" tmFilter="0,0; 0.14,0.36; 0.43,0.73; 0.71,0.91; 1.0,1.0">
                                          <p:stCondLst>
                                            <p:cond delay="0"/>
                                          </p:stCondLst>
                                        </p:cTn>
                                        <p:tgtEl>
                                          <p:spTgt spid="17306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306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306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306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3063"/>
                                        </p:tgtEl>
                                        <p:attrNameLst>
                                          <p:attrName>ppt_y</p:attrName>
                                        </p:attrNameLst>
                                      </p:cBhvr>
                                      <p:tavLst>
                                        <p:tav tm="0" fmla="#ppt_y-sin(pi*$)/81">
                                          <p:val>
                                            <p:fltVal val="0"/>
                                          </p:val>
                                        </p:tav>
                                        <p:tav tm="100000">
                                          <p:val>
                                            <p:fltVal val="1"/>
                                          </p:val>
                                        </p:tav>
                                      </p:tavLst>
                                    </p:anim>
                                    <p:animScale>
                                      <p:cBhvr>
                                        <p:cTn id="31" dur="26">
                                          <p:stCondLst>
                                            <p:cond delay="650"/>
                                          </p:stCondLst>
                                        </p:cTn>
                                        <p:tgtEl>
                                          <p:spTgt spid="173063"/>
                                        </p:tgtEl>
                                      </p:cBhvr>
                                      <p:to x="100000" y="60000"/>
                                    </p:animScale>
                                    <p:animScale>
                                      <p:cBhvr>
                                        <p:cTn id="32" dur="166" decel="50000">
                                          <p:stCondLst>
                                            <p:cond delay="676"/>
                                          </p:stCondLst>
                                        </p:cTn>
                                        <p:tgtEl>
                                          <p:spTgt spid="173063"/>
                                        </p:tgtEl>
                                      </p:cBhvr>
                                      <p:to x="100000" y="100000"/>
                                    </p:animScale>
                                    <p:animScale>
                                      <p:cBhvr>
                                        <p:cTn id="33" dur="26">
                                          <p:stCondLst>
                                            <p:cond delay="1312"/>
                                          </p:stCondLst>
                                        </p:cTn>
                                        <p:tgtEl>
                                          <p:spTgt spid="173063"/>
                                        </p:tgtEl>
                                      </p:cBhvr>
                                      <p:to x="100000" y="80000"/>
                                    </p:animScale>
                                    <p:animScale>
                                      <p:cBhvr>
                                        <p:cTn id="34" dur="166" decel="50000">
                                          <p:stCondLst>
                                            <p:cond delay="1338"/>
                                          </p:stCondLst>
                                        </p:cTn>
                                        <p:tgtEl>
                                          <p:spTgt spid="173063"/>
                                        </p:tgtEl>
                                      </p:cBhvr>
                                      <p:to x="100000" y="100000"/>
                                    </p:animScale>
                                    <p:animScale>
                                      <p:cBhvr>
                                        <p:cTn id="35" dur="26">
                                          <p:stCondLst>
                                            <p:cond delay="1642"/>
                                          </p:stCondLst>
                                        </p:cTn>
                                        <p:tgtEl>
                                          <p:spTgt spid="173063"/>
                                        </p:tgtEl>
                                      </p:cBhvr>
                                      <p:to x="100000" y="90000"/>
                                    </p:animScale>
                                    <p:animScale>
                                      <p:cBhvr>
                                        <p:cTn id="36" dur="166" decel="50000">
                                          <p:stCondLst>
                                            <p:cond delay="1668"/>
                                          </p:stCondLst>
                                        </p:cTn>
                                        <p:tgtEl>
                                          <p:spTgt spid="173063"/>
                                        </p:tgtEl>
                                      </p:cBhvr>
                                      <p:to x="100000" y="100000"/>
                                    </p:animScale>
                                    <p:animScale>
                                      <p:cBhvr>
                                        <p:cTn id="37" dur="26">
                                          <p:stCondLst>
                                            <p:cond delay="1808"/>
                                          </p:stCondLst>
                                        </p:cTn>
                                        <p:tgtEl>
                                          <p:spTgt spid="173063"/>
                                        </p:tgtEl>
                                      </p:cBhvr>
                                      <p:to x="100000" y="95000"/>
                                    </p:animScale>
                                    <p:animScale>
                                      <p:cBhvr>
                                        <p:cTn id="38" dur="166" decel="50000">
                                          <p:stCondLst>
                                            <p:cond delay="1834"/>
                                          </p:stCondLst>
                                        </p:cTn>
                                        <p:tgtEl>
                                          <p:spTgt spid="17306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173059">
                                            <p:txEl>
                                              <p:pRg st="0" end="0"/>
                                            </p:txEl>
                                          </p:spTgt>
                                        </p:tgtEl>
                                        <p:attrNameLst>
                                          <p:attrName>style.visibility</p:attrName>
                                        </p:attrNameLst>
                                      </p:cBhvr>
                                      <p:to>
                                        <p:strVal val="visible"/>
                                      </p:to>
                                    </p:set>
                                    <p:animEffect transition="in" filter="checkerboard(across)">
                                      <p:cBhvr>
                                        <p:cTn id="43" dur="500"/>
                                        <p:tgtEl>
                                          <p:spTgt spid="17305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73059">
                                            <p:txEl>
                                              <p:pRg st="1" end="1"/>
                                            </p:txEl>
                                          </p:spTgt>
                                        </p:tgtEl>
                                        <p:attrNameLst>
                                          <p:attrName>style.visibility</p:attrName>
                                        </p:attrNameLst>
                                      </p:cBhvr>
                                      <p:to>
                                        <p:strVal val="visible"/>
                                      </p:to>
                                    </p:set>
                                    <p:animEffect transition="in" filter="checkerboard(across)">
                                      <p:cBhvr>
                                        <p:cTn id="48" dur="500"/>
                                        <p:tgtEl>
                                          <p:spTgt spid="173059">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nodeType="clickEffect">
                                  <p:stCondLst>
                                    <p:cond delay="0"/>
                                  </p:stCondLst>
                                  <p:childTnLst>
                                    <p:set>
                                      <p:cBhvr>
                                        <p:cTn id="52" dur="1" fill="hold">
                                          <p:stCondLst>
                                            <p:cond delay="0"/>
                                          </p:stCondLst>
                                        </p:cTn>
                                        <p:tgtEl>
                                          <p:spTgt spid="173059">
                                            <p:txEl>
                                              <p:pRg st="2" end="2"/>
                                            </p:txEl>
                                          </p:spTgt>
                                        </p:tgtEl>
                                        <p:attrNameLst>
                                          <p:attrName>style.visibility</p:attrName>
                                        </p:attrNameLst>
                                      </p:cBhvr>
                                      <p:to>
                                        <p:strVal val="visible"/>
                                      </p:to>
                                    </p:set>
                                    <p:animEffect transition="in" filter="checkerboard(across)">
                                      <p:cBhvr>
                                        <p:cTn id="53" dur="500"/>
                                        <p:tgtEl>
                                          <p:spTgt spid="173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animBg="1"/>
      <p:bldP spid="173063" grpId="0" animBg="1"/>
      <p:bldP spid="173063" grpId="1" animBg="1"/>
      <p:bldP spid="17306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ln>
            <a:solidFill>
              <a:srgbClr val="22FFF6"/>
            </a:solidFill>
          </a:ln>
        </p:spPr>
        <p:txBody>
          <a:bodyPr/>
          <a:lstStyle/>
          <a:p>
            <a:r>
              <a:rPr lang="en-US" sz="3600" dirty="0" smtClean="0">
                <a:latin typeface="Apple Casual"/>
                <a:cs typeface="Apple Casual"/>
              </a:rPr>
              <a:t>WHAT DO WE MEAN BY WORD CHOICE?</a:t>
            </a:r>
            <a:endParaRPr lang="en-US" sz="3600" dirty="0">
              <a:latin typeface="Apple Casual"/>
              <a:cs typeface="Apple Casual"/>
            </a:endParaRPr>
          </a:p>
        </p:txBody>
      </p:sp>
      <p:sp>
        <p:nvSpPr>
          <p:cNvPr id="174083" name="Rectangle 3"/>
          <p:cNvSpPr>
            <a:spLocks noGrp="1" noChangeArrowheads="1"/>
          </p:cNvSpPr>
          <p:nvPr>
            <p:ph idx="1"/>
          </p:nvPr>
        </p:nvSpPr>
        <p:spPr/>
        <p:txBody>
          <a:bodyPr/>
          <a:lstStyle/>
          <a:p>
            <a:r>
              <a:rPr lang="en-US" dirty="0">
                <a:latin typeface="Apple Casual"/>
                <a:cs typeface="Apple Casual"/>
              </a:rPr>
              <a:t>Word choice is power </a:t>
            </a:r>
          </a:p>
          <a:p>
            <a:r>
              <a:rPr lang="en-US" dirty="0">
                <a:latin typeface="Apple Casual"/>
                <a:cs typeface="Apple Casual"/>
              </a:rPr>
              <a:t>We are measured by what we say almost as often as what we do</a:t>
            </a:r>
          </a:p>
          <a:p>
            <a:r>
              <a:rPr lang="en-US" dirty="0">
                <a:latin typeface="Apple Casual"/>
                <a:cs typeface="Apple Casual"/>
              </a:rPr>
              <a:t>Clear, precise, colorful</a:t>
            </a:r>
          </a:p>
          <a:p>
            <a:r>
              <a:rPr lang="en-US" dirty="0">
                <a:latin typeface="Apple Casual"/>
                <a:cs typeface="Apple Casual"/>
              </a:rPr>
              <a:t>Vivid, rich</a:t>
            </a:r>
          </a:p>
          <a:p>
            <a:r>
              <a:rPr lang="en-US" dirty="0">
                <a:latin typeface="Apple Casual"/>
                <a:cs typeface="Apple Casual"/>
              </a:rPr>
              <a:t>Energizing verbs</a:t>
            </a:r>
          </a:p>
          <a:p>
            <a:r>
              <a:rPr lang="en-US" dirty="0">
                <a:latin typeface="Apple Casual"/>
                <a:cs typeface="Apple Casual"/>
              </a:rPr>
              <a:t>Memorable images</a:t>
            </a:r>
          </a:p>
          <a:p>
            <a:endParaRPr lang="en-US" dirty="0">
              <a:latin typeface="Calibri" charset="0"/>
            </a:endParaRPr>
          </a:p>
        </p:txBody>
      </p:sp>
      <p:sp>
        <p:nvSpPr>
          <p:cNvPr id="4" name="Slide Number Placeholder 5"/>
          <p:cNvSpPr>
            <a:spLocks noGrp="1"/>
          </p:cNvSpPr>
          <p:nvPr>
            <p:ph type="sldNum" sz="quarter" idx="12"/>
          </p:nvPr>
        </p:nvSpPr>
        <p:spPr/>
        <p:txBody>
          <a:bodyPr/>
          <a:lstStyle/>
          <a:p>
            <a:pPr>
              <a:defRPr/>
            </a:pPr>
            <a:fld id="{68EE871D-A38F-6E42-B2BF-BC22D631C47E}" type="slidenum">
              <a:rPr lang="en-US">
                <a:solidFill>
                  <a:prstClr val="black">
                    <a:tint val="75000"/>
                  </a:prstClr>
                </a:solidFill>
              </a:rPr>
              <a:pPr>
                <a:defRPr/>
              </a:pPr>
              <a:t>12</a:t>
            </a:fld>
            <a:endParaRPr lang="en-US" dirty="0">
              <a:solidFill>
                <a:prstClr val="black">
                  <a:tint val="75000"/>
                </a:prst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fade">
                                      <p:cBhvr>
                                        <p:cTn id="7" dur="2000"/>
                                        <p:tgtEl>
                                          <p:spTgt spid="174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083">
                                            <p:txEl>
                                              <p:pRg st="0" end="0"/>
                                            </p:txEl>
                                          </p:spTgt>
                                        </p:tgtEl>
                                        <p:attrNameLst>
                                          <p:attrName>style.visibility</p:attrName>
                                        </p:attrNameLst>
                                      </p:cBhvr>
                                      <p:to>
                                        <p:strVal val="visible"/>
                                      </p:to>
                                    </p:set>
                                    <p:animEffect transition="in" filter="fade">
                                      <p:cBhvr>
                                        <p:cTn id="12" dur="2000"/>
                                        <p:tgtEl>
                                          <p:spTgt spid="1740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083">
                                            <p:txEl>
                                              <p:pRg st="1" end="1"/>
                                            </p:txEl>
                                          </p:spTgt>
                                        </p:tgtEl>
                                        <p:attrNameLst>
                                          <p:attrName>style.visibility</p:attrName>
                                        </p:attrNameLst>
                                      </p:cBhvr>
                                      <p:to>
                                        <p:strVal val="visible"/>
                                      </p:to>
                                    </p:set>
                                    <p:animEffect transition="in" filter="fade">
                                      <p:cBhvr>
                                        <p:cTn id="17" dur="2000"/>
                                        <p:tgtEl>
                                          <p:spTgt spid="1740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083">
                                            <p:txEl>
                                              <p:pRg st="2" end="2"/>
                                            </p:txEl>
                                          </p:spTgt>
                                        </p:tgtEl>
                                        <p:attrNameLst>
                                          <p:attrName>style.visibility</p:attrName>
                                        </p:attrNameLst>
                                      </p:cBhvr>
                                      <p:to>
                                        <p:strVal val="visible"/>
                                      </p:to>
                                    </p:set>
                                    <p:animEffect transition="in" filter="fade">
                                      <p:cBhvr>
                                        <p:cTn id="22" dur="2000"/>
                                        <p:tgtEl>
                                          <p:spTgt spid="1740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083">
                                            <p:txEl>
                                              <p:pRg st="3" end="3"/>
                                            </p:txEl>
                                          </p:spTgt>
                                        </p:tgtEl>
                                        <p:attrNameLst>
                                          <p:attrName>style.visibility</p:attrName>
                                        </p:attrNameLst>
                                      </p:cBhvr>
                                      <p:to>
                                        <p:strVal val="visible"/>
                                      </p:to>
                                    </p:set>
                                    <p:animEffect transition="in" filter="fade">
                                      <p:cBhvr>
                                        <p:cTn id="27" dur="2000"/>
                                        <p:tgtEl>
                                          <p:spTgt spid="1740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083">
                                            <p:txEl>
                                              <p:pRg st="4" end="4"/>
                                            </p:txEl>
                                          </p:spTgt>
                                        </p:tgtEl>
                                        <p:attrNameLst>
                                          <p:attrName>style.visibility</p:attrName>
                                        </p:attrNameLst>
                                      </p:cBhvr>
                                      <p:to>
                                        <p:strVal val="visible"/>
                                      </p:to>
                                    </p:set>
                                    <p:animEffect transition="in" filter="fade">
                                      <p:cBhvr>
                                        <p:cTn id="32" dur="2000"/>
                                        <p:tgtEl>
                                          <p:spTgt spid="1740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083">
                                            <p:txEl>
                                              <p:pRg st="5" end="5"/>
                                            </p:txEl>
                                          </p:spTgt>
                                        </p:tgtEl>
                                        <p:attrNameLst>
                                          <p:attrName>style.visibility</p:attrName>
                                        </p:attrNameLst>
                                      </p:cBhvr>
                                      <p:to>
                                        <p:strVal val="visible"/>
                                      </p:to>
                                    </p:set>
                                    <p:animEffect transition="in" filter="fade">
                                      <p:cBhvr>
                                        <p:cTn id="37" dur="2000"/>
                                        <p:tgtEl>
                                          <p:spTgt spid="174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nimBg="1"/>
      <p:bldP spid="17408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ln>
            <a:solidFill>
              <a:srgbClr val="22FFF6"/>
            </a:solidFill>
          </a:ln>
        </p:spPr>
        <p:txBody>
          <a:bodyPr/>
          <a:lstStyle/>
          <a:p>
            <a:r>
              <a:rPr lang="en-US" sz="3600" dirty="0" smtClean="0">
                <a:latin typeface="Apple Casual"/>
                <a:cs typeface="Apple Casual"/>
              </a:rPr>
              <a:t>WHERE DO WE SEE WORD CHOICE?</a:t>
            </a:r>
            <a:endParaRPr lang="en-US" sz="3600" dirty="0">
              <a:latin typeface="Apple Casual"/>
              <a:cs typeface="Apple Casual"/>
            </a:endParaRPr>
          </a:p>
        </p:txBody>
      </p:sp>
      <p:sp>
        <p:nvSpPr>
          <p:cNvPr id="178179" name="Rectangle 3"/>
          <p:cNvSpPr>
            <a:spLocks noGrp="1" noChangeArrowheads="1"/>
          </p:cNvSpPr>
          <p:nvPr>
            <p:ph idx="1"/>
          </p:nvPr>
        </p:nvSpPr>
        <p:spPr/>
        <p:txBody>
          <a:bodyPr/>
          <a:lstStyle/>
          <a:p>
            <a:r>
              <a:rPr lang="en-US" sz="2800" dirty="0">
                <a:latin typeface="Apple Casual"/>
                <a:cs typeface="Apple Casual"/>
              </a:rPr>
              <a:t>In descriptive pieces and narratives to a certain degree, word choice is that which moves us beyond the general, </a:t>
            </a:r>
            <a:r>
              <a:rPr lang="ja-JP" altLang="en-US" sz="2800" i="1" dirty="0">
                <a:latin typeface="Apple Casual"/>
                <a:cs typeface="Apple Casual"/>
              </a:rPr>
              <a:t>“</a:t>
            </a:r>
            <a:r>
              <a:rPr lang="en-US" altLang="ja-JP" sz="2800" i="1" dirty="0">
                <a:latin typeface="Apple Casual"/>
                <a:cs typeface="Apple Casual"/>
              </a:rPr>
              <a:t>She is nice.</a:t>
            </a:r>
            <a:r>
              <a:rPr lang="ja-JP" altLang="en-US" sz="2800" i="1" dirty="0">
                <a:latin typeface="Apple Casual"/>
                <a:cs typeface="Apple Casual"/>
              </a:rPr>
              <a:t>”</a:t>
            </a:r>
            <a:r>
              <a:rPr lang="en-US" altLang="ja-JP" sz="2800" i="1" dirty="0">
                <a:latin typeface="Apple Casual"/>
                <a:cs typeface="Apple Casual"/>
              </a:rPr>
              <a:t>  </a:t>
            </a:r>
            <a:endParaRPr lang="en-US" altLang="ja-JP" sz="2800" dirty="0">
              <a:latin typeface="Apple Casual"/>
              <a:cs typeface="Apple Casual"/>
            </a:endParaRPr>
          </a:p>
          <a:p>
            <a:r>
              <a:rPr lang="en-US" sz="2800" dirty="0">
                <a:latin typeface="Apple Casual"/>
                <a:cs typeface="Apple Casual"/>
              </a:rPr>
              <a:t>Get us as readers to see, experience or know an object, person, place or time, using sensory details.</a:t>
            </a:r>
          </a:p>
          <a:p>
            <a:endParaRPr lang="en-US" dirty="0">
              <a:latin typeface="Calibri" charset="0"/>
            </a:endParaRPr>
          </a:p>
          <a:p>
            <a:pPr lvl="4"/>
            <a:endParaRPr lang="en-US" dirty="0">
              <a:latin typeface="Calibri" charset="0"/>
            </a:endParaRPr>
          </a:p>
        </p:txBody>
      </p:sp>
      <p:sp>
        <p:nvSpPr>
          <p:cNvPr id="5" name="Slide Number Placeholder 5"/>
          <p:cNvSpPr>
            <a:spLocks noGrp="1"/>
          </p:cNvSpPr>
          <p:nvPr>
            <p:ph type="sldNum" sz="quarter" idx="12"/>
          </p:nvPr>
        </p:nvSpPr>
        <p:spPr/>
        <p:txBody>
          <a:bodyPr/>
          <a:lstStyle/>
          <a:p>
            <a:pPr>
              <a:defRPr/>
            </a:pPr>
            <a:fld id="{028F10E9-0408-3C43-9680-8C5D1E633BB3}" type="slidenum">
              <a:rPr lang="en-US">
                <a:solidFill>
                  <a:prstClr val="black">
                    <a:tint val="75000"/>
                  </a:prstClr>
                </a:solidFill>
              </a:rPr>
              <a:pPr>
                <a:defRPr/>
              </a:pPr>
              <a:t>13</a:t>
            </a:fld>
            <a:endParaRPr lang="en-US" dirty="0">
              <a:solidFill>
                <a:prstClr val="black">
                  <a:tint val="75000"/>
                </a:prstClr>
              </a:solidFill>
            </a:endParaRPr>
          </a:p>
        </p:txBody>
      </p:sp>
      <p:pic>
        <p:nvPicPr>
          <p:cNvPr id="92164" name="Picture 4" descr="j03096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425" y="4494213"/>
            <a:ext cx="4808538" cy="2085975"/>
          </a:xfrm>
          <a:prstGeom prst="rect">
            <a:avLst/>
          </a:prstGeom>
          <a:noFill/>
          <a:ln w="57150" cmpd="sng">
            <a:solidFill>
              <a:srgbClr val="22FFF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20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8179">
                                            <p:txEl>
                                              <p:pRg st="0" end="0"/>
                                            </p:txEl>
                                          </p:spTgt>
                                        </p:tgtEl>
                                        <p:attrNameLst>
                                          <p:attrName>style.visibility</p:attrName>
                                        </p:attrNameLst>
                                      </p:cBhvr>
                                      <p:to>
                                        <p:strVal val="visible"/>
                                      </p:to>
                                    </p:set>
                                    <p:animEffect transition="in" filter="fade">
                                      <p:cBhvr>
                                        <p:cTn id="12" dur="2000"/>
                                        <p:tgtEl>
                                          <p:spTgt spid="178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8179">
                                            <p:txEl>
                                              <p:pRg st="1" end="1"/>
                                            </p:txEl>
                                          </p:spTgt>
                                        </p:tgtEl>
                                        <p:attrNameLst>
                                          <p:attrName>style.visibility</p:attrName>
                                        </p:attrNameLst>
                                      </p:cBhvr>
                                      <p:to>
                                        <p:strVal val="visible"/>
                                      </p:to>
                                    </p:set>
                                    <p:animEffect transition="in" filter="fade">
                                      <p:cBhvr>
                                        <p:cTn id="17" dur="2000"/>
                                        <p:tgtEl>
                                          <p:spTgt spid="178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P spid="17817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ln>
            <a:solidFill>
              <a:srgbClr val="22FFF6"/>
            </a:solidFill>
          </a:ln>
        </p:spPr>
        <p:txBody>
          <a:bodyPr/>
          <a:lstStyle/>
          <a:p>
            <a:r>
              <a:rPr lang="en-US" dirty="0" smtClean="0">
                <a:latin typeface="Apple Casual"/>
                <a:cs typeface="Apple Casual"/>
              </a:rPr>
              <a:t>WORD CHOICE IN NARRATIVES</a:t>
            </a:r>
            <a:endParaRPr lang="en-US" dirty="0">
              <a:latin typeface="Apple Casual"/>
              <a:cs typeface="Apple Casual"/>
            </a:endParaRPr>
          </a:p>
        </p:txBody>
      </p:sp>
      <p:sp>
        <p:nvSpPr>
          <p:cNvPr id="179203" name="Rectangle 3"/>
          <p:cNvSpPr>
            <a:spLocks noGrp="1" noChangeArrowheads="1"/>
          </p:cNvSpPr>
          <p:nvPr>
            <p:ph idx="1"/>
          </p:nvPr>
        </p:nvSpPr>
        <p:spPr/>
        <p:txBody>
          <a:bodyPr/>
          <a:lstStyle/>
          <a:p>
            <a:pPr marL="0" indent="0">
              <a:buNone/>
            </a:pPr>
            <a:r>
              <a:rPr lang="en-US" dirty="0">
                <a:latin typeface="Apple Casual"/>
                <a:cs typeface="Apple Casual"/>
              </a:rPr>
              <a:t>S</a:t>
            </a:r>
            <a:r>
              <a:rPr lang="en-US" dirty="0" smtClean="0">
                <a:latin typeface="Apple Casual"/>
                <a:cs typeface="Apple Casual"/>
              </a:rPr>
              <a:t>tructurally</a:t>
            </a:r>
            <a:r>
              <a:rPr lang="en-US" dirty="0">
                <a:latin typeface="Apple Casual"/>
                <a:cs typeface="Apple Casual"/>
              </a:rPr>
              <a:t>, a solid beginning, middle and end are foundational, </a:t>
            </a:r>
            <a:r>
              <a:rPr lang="en-US" dirty="0" smtClean="0">
                <a:latin typeface="Apple Casual"/>
                <a:cs typeface="Apple Casual"/>
              </a:rPr>
              <a:t>so to </a:t>
            </a:r>
            <a:r>
              <a:rPr lang="en-US" dirty="0">
                <a:latin typeface="Apple Casual"/>
                <a:cs typeface="Apple Casual"/>
              </a:rPr>
              <a:t>move narratives from a simple </a:t>
            </a:r>
            <a:r>
              <a:rPr lang="en-US" dirty="0" smtClean="0">
                <a:latin typeface="Apple Casual"/>
                <a:cs typeface="Apple Casual"/>
              </a:rPr>
              <a:t>recounting or retelling </a:t>
            </a:r>
            <a:r>
              <a:rPr lang="en-US" dirty="0">
                <a:latin typeface="Apple Casual"/>
                <a:cs typeface="Apple Casual"/>
              </a:rPr>
              <a:t>of a series of events to a story that </a:t>
            </a:r>
            <a:r>
              <a:rPr lang="en-US" dirty="0" smtClean="0">
                <a:latin typeface="Apple Casual"/>
                <a:cs typeface="Apple Casual"/>
              </a:rPr>
              <a:t>needs </a:t>
            </a:r>
            <a:r>
              <a:rPr lang="en-US" dirty="0">
                <a:latin typeface="Apple Casual"/>
                <a:cs typeface="Apple Casual"/>
              </a:rPr>
              <a:t>to be retold, word choice becomes critical to our desire to read on and feel what the writer experienced.</a:t>
            </a:r>
          </a:p>
          <a:p>
            <a:endParaRPr lang="en-US" dirty="0">
              <a:latin typeface="Calibri" charset="0"/>
            </a:endParaRPr>
          </a:p>
          <a:p>
            <a:pPr lvl="2"/>
            <a:endParaRPr lang="en-US" dirty="0">
              <a:latin typeface="Calibri" charset="0"/>
            </a:endParaRPr>
          </a:p>
        </p:txBody>
      </p:sp>
      <p:sp>
        <p:nvSpPr>
          <p:cNvPr id="5" name="Slide Number Placeholder 5"/>
          <p:cNvSpPr>
            <a:spLocks noGrp="1"/>
          </p:cNvSpPr>
          <p:nvPr>
            <p:ph type="sldNum" sz="quarter" idx="12"/>
          </p:nvPr>
        </p:nvSpPr>
        <p:spPr/>
        <p:txBody>
          <a:bodyPr/>
          <a:lstStyle/>
          <a:p>
            <a:pPr>
              <a:defRPr/>
            </a:pPr>
            <a:fld id="{9D674FE1-2C9C-C942-9045-16228C9B4C19}" type="slidenum">
              <a:rPr lang="en-US">
                <a:solidFill>
                  <a:prstClr val="black">
                    <a:tint val="75000"/>
                  </a:prstClr>
                </a:solidFill>
              </a:rPr>
              <a:pPr>
                <a:defRPr/>
              </a:pPr>
              <a:t>14</a:t>
            </a:fld>
            <a:endParaRPr lang="en-US" dirty="0">
              <a:solidFill>
                <a:prstClr val="black">
                  <a:tint val="75000"/>
                </a:prstClr>
              </a:solidFill>
            </a:endParaRPr>
          </a:p>
        </p:txBody>
      </p:sp>
      <p:pic>
        <p:nvPicPr>
          <p:cNvPr id="93188" name="Picture 4" descr="j02544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96025" y="4583113"/>
            <a:ext cx="127952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9202"/>
                                        </p:tgtEl>
                                        <p:attrNameLst>
                                          <p:attrName>style.visibility</p:attrName>
                                        </p:attrNameLst>
                                      </p:cBhvr>
                                      <p:to>
                                        <p:strVal val="visible"/>
                                      </p:to>
                                    </p:set>
                                    <p:animEffect transition="in" filter="fade">
                                      <p:cBhvr>
                                        <p:cTn id="7" dur="1000">
                                          <p:stCondLst>
                                            <p:cond delay="0"/>
                                          </p:stCondLst>
                                        </p:cTn>
                                        <p:tgtEl>
                                          <p:spTgt spid="179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79203">
                                            <p:txEl>
                                              <p:pRg st="0" end="0"/>
                                            </p:txEl>
                                          </p:spTgt>
                                        </p:tgtEl>
                                        <p:attrNameLst>
                                          <p:attrName>style.visibility</p:attrName>
                                        </p:attrNameLst>
                                      </p:cBhvr>
                                      <p:to>
                                        <p:strVal val="visible"/>
                                      </p:to>
                                    </p:set>
                                    <p:animEffect transition="in" filter="fade">
                                      <p:cBhvr>
                                        <p:cTn id="12" dur="500">
                                          <p:stCondLst>
                                            <p:cond delay="0"/>
                                          </p:stCondLst>
                                        </p:cTn>
                                        <p:tgtEl>
                                          <p:spTgt spid="179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nimBg="1"/>
      <p:bldP spid="1792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ln>
            <a:solidFill>
              <a:srgbClr val="22FFF6"/>
            </a:solidFill>
          </a:ln>
        </p:spPr>
        <p:txBody>
          <a:bodyPr/>
          <a:lstStyle/>
          <a:p>
            <a:r>
              <a:rPr lang="en-US" dirty="0" smtClean="0">
                <a:latin typeface="Apple Casual"/>
                <a:cs typeface="Apple Casual"/>
              </a:rPr>
              <a:t>IN EXPOSITORY WRITING</a:t>
            </a:r>
            <a:endParaRPr lang="en-US" dirty="0">
              <a:latin typeface="Apple Casual"/>
              <a:cs typeface="Apple Casual"/>
            </a:endParaRPr>
          </a:p>
        </p:txBody>
      </p:sp>
      <p:sp>
        <p:nvSpPr>
          <p:cNvPr id="94210" name="Rectangle 3"/>
          <p:cNvSpPr>
            <a:spLocks noGrp="1" noChangeArrowheads="1"/>
          </p:cNvSpPr>
          <p:nvPr>
            <p:ph idx="1"/>
          </p:nvPr>
        </p:nvSpPr>
        <p:spPr/>
        <p:txBody>
          <a:bodyPr/>
          <a:lstStyle/>
          <a:p>
            <a:r>
              <a:rPr lang="en-US" dirty="0">
                <a:latin typeface="Apple Casual"/>
                <a:cs typeface="Apple Casual"/>
              </a:rPr>
              <a:t>Precise, technical and academic words become important to help the readers understand the knowledge of the writer about the topic.</a:t>
            </a:r>
          </a:p>
        </p:txBody>
      </p:sp>
      <p:sp>
        <p:nvSpPr>
          <p:cNvPr id="5" name="Slide Number Placeholder 5"/>
          <p:cNvSpPr>
            <a:spLocks noGrp="1"/>
          </p:cNvSpPr>
          <p:nvPr>
            <p:ph type="sldNum" sz="quarter" idx="12"/>
          </p:nvPr>
        </p:nvSpPr>
        <p:spPr/>
        <p:txBody>
          <a:bodyPr/>
          <a:lstStyle/>
          <a:p>
            <a:pPr>
              <a:defRPr/>
            </a:pPr>
            <a:fld id="{68CD2D2A-BF7D-7047-B706-F1EF645AF9F1}" type="slidenum">
              <a:rPr lang="en-US">
                <a:solidFill>
                  <a:prstClr val="black">
                    <a:tint val="75000"/>
                  </a:prstClr>
                </a:solidFill>
              </a:rPr>
              <a:pPr>
                <a:defRPr/>
              </a:pPr>
              <a:t>15</a:t>
            </a:fld>
            <a:endParaRPr lang="en-US" dirty="0">
              <a:solidFill>
                <a:prstClr val="black">
                  <a:tint val="75000"/>
                </a:prstClr>
              </a:solidFill>
            </a:endParaRPr>
          </a:p>
        </p:txBody>
      </p:sp>
      <p:pic>
        <p:nvPicPr>
          <p:cNvPr id="94212" name="Picture 4" descr="j028355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04933" y="4064000"/>
            <a:ext cx="235479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ln>
            <a:solidFill>
              <a:srgbClr val="22FFF6"/>
            </a:solidFill>
          </a:ln>
        </p:spPr>
        <p:txBody>
          <a:bodyPr/>
          <a:lstStyle/>
          <a:p>
            <a:r>
              <a:rPr lang="en-US" sz="4800" dirty="0" smtClean="0">
                <a:latin typeface="Apple Casual"/>
                <a:cs typeface="Apple Casual"/>
              </a:rPr>
              <a:t>IN PERSUASIVE WRITING</a:t>
            </a:r>
            <a:endParaRPr lang="en-US" sz="4800" dirty="0">
              <a:latin typeface="Apple Casual"/>
              <a:cs typeface="Apple Casual"/>
            </a:endParaRPr>
          </a:p>
        </p:txBody>
      </p:sp>
      <p:sp>
        <p:nvSpPr>
          <p:cNvPr id="181251" name="Rectangle 3"/>
          <p:cNvSpPr>
            <a:spLocks noGrp="1" noChangeArrowheads="1"/>
          </p:cNvSpPr>
          <p:nvPr>
            <p:ph idx="1"/>
          </p:nvPr>
        </p:nvSpPr>
        <p:spPr/>
        <p:txBody>
          <a:bodyPr/>
          <a:lstStyle/>
          <a:p>
            <a:r>
              <a:rPr lang="en-US" sz="2800" dirty="0">
                <a:latin typeface="Apple Casual"/>
                <a:cs typeface="Apple Casual"/>
              </a:rPr>
              <a:t>Words, especially strong, clear verb choices become important to advance a writer</a:t>
            </a:r>
            <a:r>
              <a:rPr lang="ja-JP" altLang="en-US" sz="2800" dirty="0">
                <a:latin typeface="Apple Casual"/>
                <a:cs typeface="Apple Casual"/>
              </a:rPr>
              <a:t>’</a:t>
            </a:r>
            <a:r>
              <a:rPr lang="en-US" altLang="ja-JP" sz="2800" dirty="0">
                <a:latin typeface="Apple Casual"/>
                <a:cs typeface="Apple Casual"/>
              </a:rPr>
              <a:t>s argument.</a:t>
            </a:r>
          </a:p>
          <a:p>
            <a:r>
              <a:rPr lang="en-US" sz="2800" dirty="0">
                <a:latin typeface="Apple Casual"/>
                <a:cs typeface="Apple Casual"/>
              </a:rPr>
              <a:t>All good persuasive pieces end with a call to action </a:t>
            </a:r>
            <a:r>
              <a:rPr lang="en-US" sz="2800" dirty="0" smtClean="0">
                <a:latin typeface="Apple Casual"/>
                <a:cs typeface="Apple Casual"/>
              </a:rPr>
              <a:t>showcases </a:t>
            </a:r>
            <a:r>
              <a:rPr lang="en-US" sz="2800" dirty="0">
                <a:latin typeface="Apple Casual"/>
                <a:cs typeface="Apple Casual"/>
              </a:rPr>
              <a:t>the need for precise, powerful words.</a:t>
            </a:r>
          </a:p>
          <a:p>
            <a:r>
              <a:rPr lang="en-US" sz="2800" dirty="0">
                <a:latin typeface="Apple Casual"/>
                <a:cs typeface="Apple Casual"/>
              </a:rPr>
              <a:t>Carefully chosen words moves the reader to see one</a:t>
            </a:r>
            <a:r>
              <a:rPr lang="ja-JP" altLang="en-US" sz="2800" dirty="0">
                <a:latin typeface="Apple Casual"/>
                <a:cs typeface="Apple Casual"/>
              </a:rPr>
              <a:t>’</a:t>
            </a:r>
            <a:r>
              <a:rPr lang="en-US" altLang="ja-JP" sz="2800" dirty="0">
                <a:latin typeface="Apple Casual"/>
                <a:cs typeface="Apple Casual"/>
              </a:rPr>
              <a:t>s point of view as plausible.</a:t>
            </a:r>
          </a:p>
          <a:p>
            <a:endParaRPr lang="en-US" dirty="0">
              <a:latin typeface="Calibri" charset="0"/>
            </a:endParaRPr>
          </a:p>
          <a:p>
            <a:pPr lvl="4"/>
            <a:endParaRPr lang="en-US" dirty="0">
              <a:latin typeface="Calibri" charset="0"/>
            </a:endParaRPr>
          </a:p>
        </p:txBody>
      </p:sp>
      <p:sp>
        <p:nvSpPr>
          <p:cNvPr id="5" name="Slide Number Placeholder 5"/>
          <p:cNvSpPr>
            <a:spLocks noGrp="1"/>
          </p:cNvSpPr>
          <p:nvPr>
            <p:ph type="sldNum" sz="quarter" idx="12"/>
          </p:nvPr>
        </p:nvSpPr>
        <p:spPr/>
        <p:txBody>
          <a:bodyPr/>
          <a:lstStyle/>
          <a:p>
            <a:pPr>
              <a:defRPr/>
            </a:pPr>
            <a:fld id="{8F066421-3D5B-6541-B0A8-849C22DCC314}" type="slidenum">
              <a:rPr lang="en-US">
                <a:solidFill>
                  <a:prstClr val="black">
                    <a:tint val="75000"/>
                  </a:prstClr>
                </a:solidFill>
              </a:rPr>
              <a:pPr>
                <a:defRPr/>
              </a:pPr>
              <a:t>16</a:t>
            </a:fld>
            <a:endParaRPr lang="en-US" dirty="0">
              <a:solidFill>
                <a:prstClr val="black">
                  <a:tint val="75000"/>
                </a:prstClr>
              </a:solidFill>
            </a:endParaRPr>
          </a:p>
        </p:txBody>
      </p:sp>
      <p:pic>
        <p:nvPicPr>
          <p:cNvPr id="95236" name="Picture 4" descr="j02317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725" y="4884738"/>
            <a:ext cx="22050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81250"/>
                                        </p:tgtEl>
                                        <p:attrNameLst>
                                          <p:attrName>style.visibility</p:attrName>
                                        </p:attrNameLst>
                                      </p:cBhvr>
                                      <p:to>
                                        <p:strVal val="visible"/>
                                      </p:to>
                                    </p:set>
                                    <p:animEffect transition="in" filter="fade">
                                      <p:cBhvr>
                                        <p:cTn id="7" dur="1000">
                                          <p:stCondLst>
                                            <p:cond delay="0"/>
                                          </p:stCondLst>
                                        </p:cTn>
                                        <p:tgtEl>
                                          <p:spTgt spid="181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81251">
                                            <p:txEl>
                                              <p:pRg st="0" end="0"/>
                                            </p:txEl>
                                          </p:spTgt>
                                        </p:tgtEl>
                                        <p:attrNameLst>
                                          <p:attrName>style.visibility</p:attrName>
                                        </p:attrNameLst>
                                      </p:cBhvr>
                                      <p:to>
                                        <p:strVal val="visible"/>
                                      </p:to>
                                    </p:set>
                                    <p:animEffect transition="in" filter="fade">
                                      <p:cBhvr>
                                        <p:cTn id="12" dur="500">
                                          <p:stCondLst>
                                            <p:cond delay="0"/>
                                          </p:stCondLst>
                                        </p:cTn>
                                        <p:tgtEl>
                                          <p:spTgt spid="1812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81251">
                                            <p:txEl>
                                              <p:pRg st="1" end="1"/>
                                            </p:txEl>
                                          </p:spTgt>
                                        </p:tgtEl>
                                        <p:attrNameLst>
                                          <p:attrName>style.visibility</p:attrName>
                                        </p:attrNameLst>
                                      </p:cBhvr>
                                      <p:to>
                                        <p:strVal val="visible"/>
                                      </p:to>
                                    </p:set>
                                    <p:animEffect transition="in" filter="fade">
                                      <p:cBhvr>
                                        <p:cTn id="17" dur="500">
                                          <p:stCondLst>
                                            <p:cond delay="0"/>
                                          </p:stCondLst>
                                        </p:cTn>
                                        <p:tgtEl>
                                          <p:spTgt spid="1812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81251">
                                            <p:txEl>
                                              <p:pRg st="2" end="2"/>
                                            </p:txEl>
                                          </p:spTgt>
                                        </p:tgtEl>
                                        <p:attrNameLst>
                                          <p:attrName>style.visibility</p:attrName>
                                        </p:attrNameLst>
                                      </p:cBhvr>
                                      <p:to>
                                        <p:strVal val="visible"/>
                                      </p:to>
                                    </p:set>
                                    <p:animEffect transition="in" filter="fade">
                                      <p:cBhvr>
                                        <p:cTn id="22" dur="500">
                                          <p:stCondLst>
                                            <p:cond delay="0"/>
                                          </p:stCondLst>
                                        </p:cTn>
                                        <p:tgtEl>
                                          <p:spTgt spid="181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nimBg="1"/>
      <p:bldP spid="18125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ln>
            <a:solidFill>
              <a:srgbClr val="22FFF6"/>
            </a:solidFill>
          </a:ln>
        </p:spPr>
        <p:txBody>
          <a:bodyPr/>
          <a:lstStyle/>
          <a:p>
            <a:r>
              <a:rPr lang="en-US" sz="3200" dirty="0" smtClean="0">
                <a:latin typeface="Apple Casual"/>
                <a:cs typeface="Apple Casual"/>
              </a:rPr>
              <a:t>HOW DO WE HELP STUDENTS WITH </a:t>
            </a:r>
            <a:br>
              <a:rPr lang="en-US" sz="3200" dirty="0" smtClean="0">
                <a:latin typeface="Apple Casual"/>
                <a:cs typeface="Apple Casual"/>
              </a:rPr>
            </a:br>
            <a:r>
              <a:rPr lang="en-US" sz="3200" dirty="0" smtClean="0">
                <a:latin typeface="Apple Casual"/>
                <a:cs typeface="Apple Casual"/>
              </a:rPr>
              <a:t>WORD CHOICE?</a:t>
            </a:r>
            <a:endParaRPr lang="en-US" sz="3200" dirty="0">
              <a:latin typeface="Apple Casual"/>
              <a:cs typeface="Apple Casual"/>
            </a:endParaRPr>
          </a:p>
        </p:txBody>
      </p:sp>
      <p:sp>
        <p:nvSpPr>
          <p:cNvPr id="183299" name="Rectangle 3"/>
          <p:cNvSpPr>
            <a:spLocks noGrp="1" noChangeArrowheads="1"/>
          </p:cNvSpPr>
          <p:nvPr>
            <p:ph idx="1"/>
          </p:nvPr>
        </p:nvSpPr>
        <p:spPr/>
        <p:txBody>
          <a:bodyPr/>
          <a:lstStyle/>
          <a:p>
            <a:r>
              <a:rPr lang="en-US" dirty="0">
                <a:latin typeface="Apple Casual"/>
                <a:cs typeface="Apple Casual"/>
              </a:rPr>
              <a:t>Explicit vocabulary instruction</a:t>
            </a:r>
          </a:p>
          <a:p>
            <a:r>
              <a:rPr lang="en-US" dirty="0">
                <a:latin typeface="Apple Casual"/>
                <a:cs typeface="Apple Casual"/>
              </a:rPr>
              <a:t>Text Talk</a:t>
            </a:r>
          </a:p>
          <a:p>
            <a:r>
              <a:rPr lang="en-US" dirty="0">
                <a:latin typeface="Apple Casual"/>
                <a:cs typeface="Apple Casual"/>
              </a:rPr>
              <a:t>Great Literature</a:t>
            </a:r>
          </a:p>
          <a:p>
            <a:r>
              <a:rPr lang="en-US" dirty="0">
                <a:latin typeface="Apple Casual"/>
                <a:cs typeface="Apple Casual"/>
              </a:rPr>
              <a:t>Read </a:t>
            </a:r>
            <a:r>
              <a:rPr lang="en-US" dirty="0" err="1">
                <a:latin typeface="Apple Casual"/>
                <a:cs typeface="Apple Casual"/>
              </a:rPr>
              <a:t>Alouds</a:t>
            </a:r>
            <a:endParaRPr lang="en-US" dirty="0">
              <a:latin typeface="Apple Casual"/>
              <a:cs typeface="Apple Casual"/>
            </a:endParaRPr>
          </a:p>
          <a:p>
            <a:r>
              <a:rPr lang="en-US" dirty="0">
                <a:latin typeface="Apple Casual"/>
                <a:cs typeface="Apple Casual"/>
              </a:rPr>
              <a:t>Many varied opportunities to practice with words orally and in writing</a:t>
            </a:r>
          </a:p>
          <a:p>
            <a:r>
              <a:rPr lang="en-US" dirty="0">
                <a:latin typeface="Apple Casual"/>
                <a:cs typeface="Apple Casual"/>
              </a:rPr>
              <a:t>Practice assessing student work samples – both good and bad</a:t>
            </a:r>
          </a:p>
          <a:p>
            <a:pPr>
              <a:buFontTx/>
              <a:buNone/>
            </a:pPr>
            <a:endParaRPr lang="en-US" dirty="0">
              <a:latin typeface="Calibri" charset="0"/>
            </a:endParaRPr>
          </a:p>
        </p:txBody>
      </p:sp>
      <p:sp>
        <p:nvSpPr>
          <p:cNvPr id="4" name="Slide Number Placeholder 5"/>
          <p:cNvSpPr>
            <a:spLocks noGrp="1"/>
          </p:cNvSpPr>
          <p:nvPr>
            <p:ph type="sldNum" sz="quarter" idx="12"/>
          </p:nvPr>
        </p:nvSpPr>
        <p:spPr/>
        <p:txBody>
          <a:bodyPr/>
          <a:lstStyle/>
          <a:p>
            <a:pPr>
              <a:defRPr/>
            </a:pPr>
            <a:fld id="{68FB6615-A1B4-BE48-80C9-541A987E48E8}" type="slidenum">
              <a:rPr lang="en-US">
                <a:solidFill>
                  <a:prstClr val="black">
                    <a:tint val="75000"/>
                  </a:prstClr>
                </a:solidFill>
              </a:rPr>
              <a:pPr>
                <a:defRPr/>
              </a:pPr>
              <a:t>17</a:t>
            </a:fld>
            <a:endParaRPr lang="en-US" dirty="0">
              <a:solidFill>
                <a:prstClr val="black">
                  <a:tint val="75000"/>
                </a:prst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2000"/>
                                        <p:tgtEl>
                                          <p:spTgt spid="183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3299">
                                            <p:txEl>
                                              <p:pRg st="0" end="0"/>
                                            </p:txEl>
                                          </p:spTgt>
                                        </p:tgtEl>
                                        <p:attrNameLst>
                                          <p:attrName>style.visibility</p:attrName>
                                        </p:attrNameLst>
                                      </p:cBhvr>
                                      <p:to>
                                        <p:strVal val="visible"/>
                                      </p:to>
                                    </p:set>
                                    <p:animEffect transition="in" filter="fade">
                                      <p:cBhvr>
                                        <p:cTn id="12" dur="2000"/>
                                        <p:tgtEl>
                                          <p:spTgt spid="1832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3299">
                                            <p:txEl>
                                              <p:pRg st="1" end="1"/>
                                            </p:txEl>
                                          </p:spTgt>
                                        </p:tgtEl>
                                        <p:attrNameLst>
                                          <p:attrName>style.visibility</p:attrName>
                                        </p:attrNameLst>
                                      </p:cBhvr>
                                      <p:to>
                                        <p:strVal val="visible"/>
                                      </p:to>
                                    </p:set>
                                    <p:animEffect transition="in" filter="fade">
                                      <p:cBhvr>
                                        <p:cTn id="17" dur="2000"/>
                                        <p:tgtEl>
                                          <p:spTgt spid="1832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3299">
                                            <p:txEl>
                                              <p:pRg st="2" end="2"/>
                                            </p:txEl>
                                          </p:spTgt>
                                        </p:tgtEl>
                                        <p:attrNameLst>
                                          <p:attrName>style.visibility</p:attrName>
                                        </p:attrNameLst>
                                      </p:cBhvr>
                                      <p:to>
                                        <p:strVal val="visible"/>
                                      </p:to>
                                    </p:set>
                                    <p:animEffect transition="in" filter="fade">
                                      <p:cBhvr>
                                        <p:cTn id="22" dur="2000"/>
                                        <p:tgtEl>
                                          <p:spTgt spid="1832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3299">
                                            <p:txEl>
                                              <p:pRg st="3" end="3"/>
                                            </p:txEl>
                                          </p:spTgt>
                                        </p:tgtEl>
                                        <p:attrNameLst>
                                          <p:attrName>style.visibility</p:attrName>
                                        </p:attrNameLst>
                                      </p:cBhvr>
                                      <p:to>
                                        <p:strVal val="visible"/>
                                      </p:to>
                                    </p:set>
                                    <p:animEffect transition="in" filter="fade">
                                      <p:cBhvr>
                                        <p:cTn id="27" dur="2000"/>
                                        <p:tgtEl>
                                          <p:spTgt spid="1832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3299">
                                            <p:txEl>
                                              <p:pRg st="4" end="4"/>
                                            </p:txEl>
                                          </p:spTgt>
                                        </p:tgtEl>
                                        <p:attrNameLst>
                                          <p:attrName>style.visibility</p:attrName>
                                        </p:attrNameLst>
                                      </p:cBhvr>
                                      <p:to>
                                        <p:strVal val="visible"/>
                                      </p:to>
                                    </p:set>
                                    <p:animEffect transition="in" filter="fade">
                                      <p:cBhvr>
                                        <p:cTn id="32" dur="2000"/>
                                        <p:tgtEl>
                                          <p:spTgt spid="1832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3299">
                                            <p:txEl>
                                              <p:pRg st="5" end="5"/>
                                            </p:txEl>
                                          </p:spTgt>
                                        </p:tgtEl>
                                        <p:attrNameLst>
                                          <p:attrName>style.visibility</p:attrName>
                                        </p:attrNameLst>
                                      </p:cBhvr>
                                      <p:to>
                                        <p:strVal val="visible"/>
                                      </p:to>
                                    </p:set>
                                    <p:animEffect transition="in" filter="fade">
                                      <p:cBhvr>
                                        <p:cTn id="37" dur="2000"/>
                                        <p:tgtEl>
                                          <p:spTgt spid="183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nimBg="1"/>
      <p:bldP spid="1832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ln>
            <a:solidFill>
              <a:srgbClr val="22FFF6"/>
            </a:solidFill>
          </a:ln>
        </p:spPr>
        <p:txBody>
          <a:bodyPr/>
          <a:lstStyle/>
          <a:p>
            <a:r>
              <a:rPr lang="en-US" sz="4800" dirty="0" smtClean="0">
                <a:latin typeface="Apple Casual"/>
                <a:cs typeface="Apple Casual"/>
              </a:rPr>
              <a:t>INTERMEDIATE</a:t>
            </a:r>
            <a:endParaRPr lang="en-US" sz="4800" dirty="0">
              <a:latin typeface="Apple Casual"/>
              <a:cs typeface="Apple Casual"/>
            </a:endParaRPr>
          </a:p>
        </p:txBody>
      </p:sp>
      <p:sp>
        <p:nvSpPr>
          <p:cNvPr id="109570" name="Rectangle 3"/>
          <p:cNvSpPr>
            <a:spLocks noGrp="1" noChangeArrowheads="1"/>
          </p:cNvSpPr>
          <p:nvPr>
            <p:ph idx="1"/>
          </p:nvPr>
        </p:nvSpPr>
        <p:spPr/>
        <p:txBody>
          <a:bodyPr/>
          <a:lstStyle/>
          <a:p>
            <a:r>
              <a:rPr lang="en-US" dirty="0">
                <a:latin typeface="Apple Casual"/>
                <a:cs typeface="Apple Casual"/>
              </a:rPr>
              <a:t>Experimentation with precise words, strong verbs.</a:t>
            </a:r>
          </a:p>
          <a:p>
            <a:r>
              <a:rPr lang="en-US" dirty="0">
                <a:latin typeface="Apple Casual"/>
                <a:cs typeface="Apple Casual"/>
              </a:rPr>
              <a:t>Incorporation of instructed vocabulary into speech and writing</a:t>
            </a:r>
          </a:p>
          <a:p>
            <a:r>
              <a:rPr lang="en-US" dirty="0">
                <a:latin typeface="Apple Casual"/>
                <a:cs typeface="Apple Casual"/>
              </a:rPr>
              <a:t>Development of narrative as a canvas to highlight descriptive words</a:t>
            </a:r>
          </a:p>
          <a:p>
            <a:r>
              <a:rPr lang="en-US" dirty="0">
                <a:latin typeface="Apple Casual"/>
                <a:cs typeface="Apple Casual"/>
              </a:rPr>
              <a:t>Movement from oral language or social register towards written or academic register</a:t>
            </a:r>
          </a:p>
        </p:txBody>
      </p:sp>
      <p:sp>
        <p:nvSpPr>
          <p:cNvPr id="4" name="Slide Number Placeholder 5"/>
          <p:cNvSpPr>
            <a:spLocks noGrp="1"/>
          </p:cNvSpPr>
          <p:nvPr>
            <p:ph type="sldNum" sz="quarter" idx="12"/>
          </p:nvPr>
        </p:nvSpPr>
        <p:spPr/>
        <p:txBody>
          <a:bodyPr/>
          <a:lstStyle/>
          <a:p>
            <a:pPr>
              <a:defRPr/>
            </a:pPr>
            <a:fld id="{EF1F62D5-B9B9-F343-993B-3770B27611AA}" type="slidenum">
              <a:rPr lang="en-US">
                <a:solidFill>
                  <a:prstClr val="black">
                    <a:tint val="75000"/>
                  </a:prstClr>
                </a:solidFill>
              </a:rPr>
              <a:pPr>
                <a:defRPr/>
              </a:pPr>
              <a:t>18</a:t>
            </a:fld>
            <a:endParaRPr lang="en-US" dirty="0">
              <a:solidFill>
                <a:prstClr val="black">
                  <a:tint val="75000"/>
                </a:prstClr>
              </a:solidFill>
            </a:endParaRPr>
          </a:p>
        </p:txBody>
      </p:sp>
    </p:spTree>
  </p:cSld>
  <p:clrMapOvr>
    <a:masterClrMapping/>
  </p:clrMapOvr>
  <p:transition xmlns:p14="http://schemas.microsoft.com/office/powerpoint/2010/mai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87" y="145144"/>
            <a:ext cx="5370284" cy="1023574"/>
          </a:xfrm>
          <a:ln w="28575" cmpd="sng">
            <a:solidFill>
              <a:srgbClr val="22FFF6"/>
            </a:solidFill>
          </a:ln>
        </p:spPr>
        <p:txBody>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Casual"/>
                <a:cs typeface="Apple Casual"/>
              </a:rPr>
              <a:t>FOCUS ON VOICE</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Casual"/>
              <a:cs typeface="Apple Casual"/>
            </a:endParaRPr>
          </a:p>
        </p:txBody>
      </p:sp>
      <p:pic>
        <p:nvPicPr>
          <p:cNvPr id="5" name="Content Placeholder 4"/>
          <p:cNvPicPr>
            <a:picLocks noGrp="1" noChangeAspect="1"/>
          </p:cNvPicPr>
          <p:nvPr>
            <p:ph idx="1"/>
          </p:nvPr>
        </p:nvPicPr>
        <p:blipFill>
          <a:blip r:embed="rId2"/>
          <a:srcRect t="30385" b="30385"/>
          <a:stretch>
            <a:fillRect/>
          </a:stretch>
        </p:blipFill>
        <p:spPr>
          <a:xfrm>
            <a:off x="4942229" y="1291931"/>
            <a:ext cx="3221942" cy="1771944"/>
          </a:xfrm>
          <a:ln>
            <a:solidFill>
              <a:srgbClr val="22FFF6"/>
            </a:solidFill>
          </a:ln>
        </p:spPr>
      </p:pic>
      <p:sp>
        <p:nvSpPr>
          <p:cNvPr id="4" name="Slide Number Placeholder 3"/>
          <p:cNvSpPr>
            <a:spLocks noGrp="1"/>
          </p:cNvSpPr>
          <p:nvPr>
            <p:ph type="sldNum" sz="quarter" idx="12"/>
          </p:nvPr>
        </p:nvSpPr>
        <p:spPr/>
        <p:txBody>
          <a:bodyPr/>
          <a:lstStyle/>
          <a:p>
            <a:pPr>
              <a:defRPr/>
            </a:pPr>
            <a:fld id="{E4C2830A-960A-8B45-8063-ED1E086DA48F}" type="slidenum">
              <a:rPr lang="en-US" smtClean="0">
                <a:solidFill>
                  <a:prstClr val="black">
                    <a:tint val="75000"/>
                  </a:prstClr>
                </a:solidFill>
              </a:rPr>
              <a:pPr>
                <a:defRPr/>
              </a:pPr>
              <a:t>19</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457200" y="1600201"/>
            <a:ext cx="3657600" cy="2426208"/>
          </a:xfrm>
          <a:prstGeom prst="rect">
            <a:avLst/>
          </a:prstGeom>
          <a:ln>
            <a:solidFill>
              <a:srgbClr val="22FFF6"/>
            </a:solidFill>
          </a:ln>
        </p:spPr>
      </p:pic>
      <p:pic>
        <p:nvPicPr>
          <p:cNvPr id="7" name="Picture 6"/>
          <p:cNvPicPr>
            <a:picLocks noChangeAspect="1"/>
          </p:cNvPicPr>
          <p:nvPr/>
        </p:nvPicPr>
        <p:blipFill>
          <a:blip r:embed="rId4"/>
          <a:stretch>
            <a:fillRect/>
          </a:stretch>
        </p:blipFill>
        <p:spPr>
          <a:xfrm>
            <a:off x="3574796" y="3063875"/>
            <a:ext cx="2438400" cy="3657600"/>
          </a:xfrm>
          <a:prstGeom prst="rect">
            <a:avLst/>
          </a:prstGeom>
          <a:ln>
            <a:solidFill>
              <a:srgbClr val="22FFF6"/>
            </a:solidFill>
          </a:ln>
        </p:spPr>
      </p:pic>
      <p:pic>
        <p:nvPicPr>
          <p:cNvPr id="8" name="Picture 7"/>
          <p:cNvPicPr>
            <a:picLocks noChangeAspect="1"/>
          </p:cNvPicPr>
          <p:nvPr/>
        </p:nvPicPr>
        <p:blipFill>
          <a:blip r:embed="rId5"/>
          <a:stretch>
            <a:fillRect/>
          </a:stretch>
        </p:blipFill>
        <p:spPr>
          <a:xfrm>
            <a:off x="5785104" y="2698750"/>
            <a:ext cx="2901696" cy="3657600"/>
          </a:xfrm>
          <a:prstGeom prst="rect">
            <a:avLst/>
          </a:prstGeom>
          <a:ln>
            <a:solidFill>
              <a:srgbClr val="22FFF6"/>
            </a:solidFill>
          </a:ln>
        </p:spPr>
      </p:pic>
    </p:spTree>
    <p:extLst>
      <p:ext uri="{BB962C8B-B14F-4D97-AF65-F5344CB8AC3E}">
        <p14:creationId xmlns:p14="http://schemas.microsoft.com/office/powerpoint/2010/main" val="2703867165"/>
      </p:ext>
    </p:extLst>
  </p:cSld>
  <p:clrMapOvr>
    <a:masterClrMapping/>
  </p:clrMapOvr>
  <p:transition xmlns:p14="http://schemas.microsoft.com/office/powerpoint/2010/mai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ln>
            <a:solidFill>
              <a:srgbClr val="22FFF6"/>
            </a:solidFill>
          </a:ln>
        </p:spPr>
        <p:txBody>
          <a:bodyPr/>
          <a:lstStyle/>
          <a:p>
            <a:r>
              <a:rPr lang="en-US" dirty="0" smtClean="0">
                <a:latin typeface="Apple Casual" charset="0"/>
                <a:cs typeface="Apple Casual" charset="0"/>
              </a:rPr>
              <a:t>A THOUGHT TO CONSIDER</a:t>
            </a:r>
            <a:endParaRPr lang="en-US" dirty="0">
              <a:latin typeface="Apple Casual" charset="0"/>
              <a:cs typeface="Apple Casual" charset="0"/>
            </a:endParaRPr>
          </a:p>
        </p:txBody>
      </p:sp>
      <p:sp>
        <p:nvSpPr>
          <p:cNvPr id="7170" name="Rectangle 3"/>
          <p:cNvSpPr>
            <a:spLocks noGrp="1" noChangeArrowheads="1"/>
          </p:cNvSpPr>
          <p:nvPr>
            <p:ph idx="1"/>
          </p:nvPr>
        </p:nvSpPr>
        <p:spPr/>
        <p:txBody>
          <a:bodyPr/>
          <a:lstStyle/>
          <a:p>
            <a:r>
              <a:rPr lang="ja-JP" altLang="en-US">
                <a:latin typeface="Apple Casual" charset="0"/>
                <a:cs typeface="Apple Casual" charset="0"/>
              </a:rPr>
              <a:t>“</a:t>
            </a:r>
            <a:r>
              <a:rPr lang="en-US" altLang="ja-JP">
                <a:latin typeface="Apple Casual" charset="0"/>
                <a:cs typeface="Apple Casual" charset="0"/>
              </a:rPr>
              <a:t>If people cannot write well, they cannot think well, and if they cannot think well, others will do their thinking for them.</a:t>
            </a:r>
            <a:r>
              <a:rPr lang="ja-JP" altLang="en-US">
                <a:latin typeface="Arial" charset="0"/>
              </a:rPr>
              <a:t>”</a:t>
            </a:r>
            <a:endParaRPr lang="en-US" altLang="ja-JP">
              <a:latin typeface="Calibri" charset="0"/>
            </a:endParaRPr>
          </a:p>
          <a:p>
            <a:pPr lvl="1"/>
            <a:r>
              <a:rPr lang="en-US" sz="3100" i="1">
                <a:latin typeface="Apple Casual" charset="0"/>
                <a:cs typeface="Apple Casual" charset="0"/>
              </a:rPr>
              <a:t>George Orwell</a:t>
            </a:r>
          </a:p>
          <a:p>
            <a:pPr lvl="4"/>
            <a:endParaRPr lang="en-US" sz="1600">
              <a:latin typeface="Calibri" charset="0"/>
            </a:endParaRPr>
          </a:p>
        </p:txBody>
      </p:sp>
      <p:sp>
        <p:nvSpPr>
          <p:cNvPr id="5" name="Slide Number Placeholder 5"/>
          <p:cNvSpPr>
            <a:spLocks noGrp="1"/>
          </p:cNvSpPr>
          <p:nvPr>
            <p:ph type="sldNum" sz="quarter" idx="12"/>
          </p:nvPr>
        </p:nvSpPr>
        <p:spPr/>
        <p:txBody>
          <a:bodyPr/>
          <a:lstStyle/>
          <a:p>
            <a:pPr>
              <a:defRPr/>
            </a:pPr>
            <a:fld id="{8E029211-7A6F-E149-AD66-9377B1B635EF}" type="slidenum">
              <a:rPr lang="en-US">
                <a:solidFill>
                  <a:prstClr val="black">
                    <a:tint val="75000"/>
                  </a:prstClr>
                </a:solidFill>
              </a:rPr>
              <a:pPr>
                <a:defRPr/>
              </a:pPr>
              <a:t>2</a:t>
            </a:fld>
            <a:endParaRPr lang="en-US" dirty="0">
              <a:solidFill>
                <a:prstClr val="black">
                  <a:tint val="75000"/>
                </a:prstClr>
              </a:solidFill>
            </a:endParaRPr>
          </a:p>
        </p:txBody>
      </p:sp>
      <p:pic>
        <p:nvPicPr>
          <p:cNvPr id="3" name="Picture 2" descr="mp9001787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667" y="3149599"/>
            <a:ext cx="4622800" cy="3043259"/>
          </a:xfrm>
          <a:prstGeom prst="rect">
            <a:avLst/>
          </a:prstGeom>
          <a:ln w="57150" cmpd="sng">
            <a:solidFill>
              <a:srgbClr val="22FFF6"/>
            </a:solidFill>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algn="l"/>
            <a:r>
              <a:rPr lang="en-US" dirty="0" smtClean="0">
                <a:latin typeface="Apple Casual"/>
                <a:cs typeface="Apple Casual"/>
              </a:rPr>
              <a:t>VOICE IS FOUND</a:t>
            </a:r>
            <a:r>
              <a:rPr lang="en-US" dirty="0" smtClean="0">
                <a:latin typeface="Calibri" charset="0"/>
              </a:rPr>
              <a:t>…</a:t>
            </a:r>
            <a:endParaRPr lang="en-US" dirty="0">
              <a:latin typeface="Calibri" charset="0"/>
            </a:endParaRPr>
          </a:p>
        </p:txBody>
      </p:sp>
      <p:sp>
        <p:nvSpPr>
          <p:cNvPr id="40962" name="Rectangle 3"/>
          <p:cNvSpPr>
            <a:spLocks noGrp="1" noChangeArrowheads="1"/>
          </p:cNvSpPr>
          <p:nvPr>
            <p:ph idx="1"/>
          </p:nvPr>
        </p:nvSpPr>
        <p:spPr>
          <a:ln w="38100" cmpd="sng">
            <a:solidFill>
              <a:srgbClr val="00FFCC"/>
            </a:solidFill>
          </a:ln>
        </p:spPr>
        <p:txBody>
          <a:bodyPr/>
          <a:lstStyle/>
          <a:p>
            <a:r>
              <a:rPr lang="en-US" dirty="0">
                <a:latin typeface="Apple Casual"/>
                <a:cs typeface="Apple Casual"/>
              </a:rPr>
              <a:t>In all of the arts</a:t>
            </a:r>
          </a:p>
          <a:p>
            <a:r>
              <a:rPr lang="en-US" dirty="0">
                <a:latin typeface="Apple Casual"/>
                <a:cs typeface="Apple Casual"/>
              </a:rPr>
              <a:t>In the selection of the books we read</a:t>
            </a:r>
          </a:p>
          <a:p>
            <a:r>
              <a:rPr lang="en-US" dirty="0">
                <a:latin typeface="Apple Casual"/>
                <a:cs typeface="Apple Casual"/>
              </a:rPr>
              <a:t>In the programs we watch, the movies we see, the art we appreciate</a:t>
            </a:r>
          </a:p>
          <a:p>
            <a:pPr>
              <a:buFont typeface="Arial"/>
              <a:buChar char="•"/>
            </a:pPr>
            <a:r>
              <a:rPr lang="en-US" dirty="0" smtClean="0">
                <a:latin typeface="Apple Casual"/>
                <a:cs typeface="Apple Casual"/>
              </a:rPr>
              <a:t> In the talks and ideas we</a:t>
            </a:r>
          </a:p>
          <a:p>
            <a:pPr marL="0" indent="0">
              <a:buNone/>
            </a:pPr>
            <a:r>
              <a:rPr lang="en-US" dirty="0">
                <a:latin typeface="Apple Casual"/>
                <a:cs typeface="Apple Casual"/>
              </a:rPr>
              <a:t> </a:t>
            </a:r>
            <a:r>
              <a:rPr lang="en-US" dirty="0" smtClean="0">
                <a:latin typeface="Apple Casual"/>
                <a:cs typeface="Apple Casual"/>
              </a:rPr>
              <a:t> share</a:t>
            </a:r>
            <a:endParaRPr lang="en-US" dirty="0">
              <a:latin typeface="Apple Casual"/>
              <a:cs typeface="Apple Casual"/>
            </a:endParaRPr>
          </a:p>
          <a:p>
            <a:pPr lvl="1"/>
            <a:endParaRPr lang="en-US" dirty="0">
              <a:latin typeface="Calibri" charset="0"/>
            </a:endParaRPr>
          </a:p>
          <a:p>
            <a:pPr lvl="4"/>
            <a:endParaRPr lang="en-US" dirty="0">
              <a:latin typeface="Calibri" charset="0"/>
            </a:endParaRPr>
          </a:p>
        </p:txBody>
      </p:sp>
      <p:sp>
        <p:nvSpPr>
          <p:cNvPr id="5" name="Slide Number Placeholder 5"/>
          <p:cNvSpPr>
            <a:spLocks noGrp="1"/>
          </p:cNvSpPr>
          <p:nvPr>
            <p:ph type="sldNum" sz="quarter" idx="12"/>
          </p:nvPr>
        </p:nvSpPr>
        <p:spPr/>
        <p:txBody>
          <a:bodyPr/>
          <a:lstStyle/>
          <a:p>
            <a:pPr>
              <a:defRPr/>
            </a:pPr>
            <a:fld id="{8CDB5150-08A3-F141-AF56-143264C9380B}" type="slidenum">
              <a:rPr lang="en-US">
                <a:solidFill>
                  <a:prstClr val="black">
                    <a:tint val="75000"/>
                  </a:prstClr>
                </a:solidFill>
              </a:rPr>
              <a:pPr>
                <a:defRPr/>
              </a:pPr>
              <a:t>20</a:t>
            </a:fld>
            <a:endParaRPr lang="en-US" dirty="0">
              <a:solidFill>
                <a:prstClr val="black">
                  <a:tint val="75000"/>
                </a:prstClr>
              </a:solidFill>
            </a:endParaRPr>
          </a:p>
        </p:txBody>
      </p:sp>
      <p:pic>
        <p:nvPicPr>
          <p:cNvPr id="40964" name="Picture 4" descr="j00889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467" y="287868"/>
            <a:ext cx="2963333" cy="204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j02327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134" y="3572933"/>
            <a:ext cx="2827866"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203200"/>
            <a:ext cx="8229600" cy="728133"/>
          </a:xfrm>
        </p:spPr>
        <p:txBody>
          <a:bodyPr/>
          <a:lstStyle/>
          <a:p>
            <a:pPr algn="l"/>
            <a:r>
              <a:rPr lang="en-US" dirty="0">
                <a:latin typeface="Apple Casual"/>
                <a:cs typeface="Apple Casual"/>
              </a:rPr>
              <a:t>Voice is situational</a:t>
            </a:r>
          </a:p>
        </p:txBody>
      </p:sp>
      <p:sp>
        <p:nvSpPr>
          <p:cNvPr id="43010" name="Rectangle 3"/>
          <p:cNvSpPr>
            <a:spLocks noGrp="1" noChangeArrowheads="1"/>
          </p:cNvSpPr>
          <p:nvPr>
            <p:ph idx="1"/>
          </p:nvPr>
        </p:nvSpPr>
        <p:spPr>
          <a:xfrm>
            <a:off x="1659466" y="999067"/>
            <a:ext cx="7366001" cy="5587999"/>
          </a:xfrm>
          <a:ln w="38100" cmpd="sng">
            <a:solidFill>
              <a:srgbClr val="00FFCC"/>
            </a:solidFill>
          </a:ln>
        </p:spPr>
        <p:txBody>
          <a:bodyPr/>
          <a:lstStyle/>
          <a:p>
            <a:r>
              <a:rPr lang="en-US" sz="2800" dirty="0">
                <a:latin typeface="Apple Casual"/>
                <a:cs typeface="Apple Casual"/>
              </a:rPr>
              <a:t>Voice is context specific</a:t>
            </a:r>
          </a:p>
          <a:p>
            <a:pPr lvl="1"/>
            <a:r>
              <a:rPr lang="en-US" dirty="0">
                <a:latin typeface="Apple Casual"/>
                <a:cs typeface="Apple Casual"/>
              </a:rPr>
              <a:t>Imagine the difference in voice in a note:</a:t>
            </a:r>
          </a:p>
          <a:p>
            <a:pPr lvl="2"/>
            <a:r>
              <a:rPr lang="en-US" sz="2800" dirty="0">
                <a:latin typeface="Apple Casual"/>
                <a:cs typeface="Apple Casual"/>
              </a:rPr>
              <a:t>Telling an employee that he or she is being </a:t>
            </a:r>
            <a:r>
              <a:rPr lang="en-US" sz="2800" dirty="0" smtClean="0">
                <a:latin typeface="Apple Casual"/>
                <a:cs typeface="Apple Casual"/>
              </a:rPr>
              <a:t>fired, </a:t>
            </a:r>
            <a:r>
              <a:rPr lang="en-US" sz="2800" dirty="0">
                <a:latin typeface="Apple Casual"/>
                <a:cs typeface="Apple Casual"/>
              </a:rPr>
              <a:t>and one reminding your son or daughter to pick up clothes off the bedroom floor</a:t>
            </a:r>
          </a:p>
          <a:p>
            <a:r>
              <a:rPr lang="en-US" sz="2800" dirty="0">
                <a:latin typeface="Apple Casual"/>
                <a:cs typeface="Apple Casual"/>
              </a:rPr>
              <a:t>Voice is different for each purpose and should be appropriate for the reader</a:t>
            </a:r>
          </a:p>
          <a:p>
            <a:r>
              <a:rPr lang="en-US" sz="2800" dirty="0">
                <a:latin typeface="Apple Casual"/>
                <a:cs typeface="Apple Casual"/>
              </a:rPr>
              <a:t>Voice can be present in informational text most notably through the use of metaphors</a:t>
            </a:r>
          </a:p>
          <a:p>
            <a:pPr lvl="4"/>
            <a:endParaRPr lang="en-US" sz="1000" dirty="0">
              <a:latin typeface="Calibri" charset="0"/>
            </a:endParaRPr>
          </a:p>
          <a:p>
            <a:pPr lvl="4"/>
            <a:endParaRPr lang="en-US" sz="1000" dirty="0">
              <a:latin typeface="Calibri" charset="0"/>
            </a:endParaRPr>
          </a:p>
        </p:txBody>
      </p:sp>
      <p:sp>
        <p:nvSpPr>
          <p:cNvPr id="5" name="Slide Number Placeholder 5"/>
          <p:cNvSpPr>
            <a:spLocks noGrp="1"/>
          </p:cNvSpPr>
          <p:nvPr>
            <p:ph type="sldNum" sz="quarter" idx="12"/>
          </p:nvPr>
        </p:nvSpPr>
        <p:spPr/>
        <p:txBody>
          <a:bodyPr/>
          <a:lstStyle/>
          <a:p>
            <a:pPr>
              <a:defRPr/>
            </a:pPr>
            <a:fld id="{D74E4AB5-0272-0C4D-B385-476D3D0489D8}" type="slidenum">
              <a:rPr lang="en-US">
                <a:solidFill>
                  <a:prstClr val="black">
                    <a:tint val="75000"/>
                  </a:prstClr>
                </a:solidFill>
              </a:rPr>
              <a:pPr>
                <a:defRPr/>
              </a:pPr>
              <a:t>21</a:t>
            </a:fld>
            <a:endParaRPr lang="en-US" dirty="0">
              <a:solidFill>
                <a:prstClr val="black">
                  <a:tint val="75000"/>
                </a:prstClr>
              </a:solidFill>
            </a:endParaRPr>
          </a:p>
        </p:txBody>
      </p:sp>
      <p:pic>
        <p:nvPicPr>
          <p:cNvPr id="2" name="Picture 1" descr="200387787-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 y="1168400"/>
            <a:ext cx="2143592" cy="3892131"/>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dirty="0">
                <a:latin typeface="Apple Casual"/>
                <a:cs typeface="Apple Casual"/>
              </a:rPr>
              <a:t>What stops </a:t>
            </a:r>
            <a:r>
              <a:rPr lang="en-US" dirty="0" smtClean="0">
                <a:latin typeface="Apple Casual"/>
                <a:cs typeface="Apple Casual"/>
              </a:rPr>
              <a:t>voice?</a:t>
            </a:r>
            <a:endParaRPr lang="en-US" dirty="0">
              <a:latin typeface="Apple Casual"/>
              <a:cs typeface="Apple Casual"/>
            </a:endParaRPr>
          </a:p>
        </p:txBody>
      </p:sp>
      <p:sp>
        <p:nvSpPr>
          <p:cNvPr id="45058" name="Rectangle 3"/>
          <p:cNvSpPr>
            <a:spLocks noGrp="1" noChangeArrowheads="1"/>
          </p:cNvSpPr>
          <p:nvPr>
            <p:ph idx="1"/>
          </p:nvPr>
        </p:nvSpPr>
        <p:spPr>
          <a:ln w="38100" cmpd="sng">
            <a:solidFill>
              <a:srgbClr val="00FFCC"/>
            </a:solidFill>
          </a:ln>
        </p:spPr>
        <p:txBody>
          <a:bodyPr/>
          <a:lstStyle/>
          <a:p>
            <a:r>
              <a:rPr lang="en-US" dirty="0">
                <a:latin typeface="Apple Casual"/>
                <a:cs typeface="Apple Casual"/>
              </a:rPr>
              <a:t>Fear…afraid to let true feelings be revealed.</a:t>
            </a:r>
          </a:p>
          <a:p>
            <a:r>
              <a:rPr lang="en-US" dirty="0">
                <a:latin typeface="Apple Casual"/>
                <a:cs typeface="Apple Casual"/>
              </a:rPr>
              <a:t>The </a:t>
            </a:r>
            <a:r>
              <a:rPr lang="ja-JP" altLang="en-US" dirty="0">
                <a:latin typeface="Apple Casual"/>
                <a:cs typeface="Apple Casual"/>
              </a:rPr>
              <a:t>“</a:t>
            </a:r>
            <a:r>
              <a:rPr lang="en-US" altLang="ja-JP" dirty="0">
                <a:latin typeface="Apple Casual"/>
                <a:cs typeface="Apple Casual"/>
              </a:rPr>
              <a:t>I don</a:t>
            </a:r>
            <a:r>
              <a:rPr lang="ja-JP" altLang="en-US" dirty="0">
                <a:latin typeface="Apple Casual"/>
                <a:cs typeface="Apple Casual"/>
              </a:rPr>
              <a:t>’</a:t>
            </a:r>
            <a:r>
              <a:rPr lang="en-US" altLang="ja-JP" dirty="0">
                <a:latin typeface="Apple Casual"/>
                <a:cs typeface="Apple Casual"/>
              </a:rPr>
              <a:t>t know, I don</a:t>
            </a:r>
            <a:r>
              <a:rPr lang="ja-JP" altLang="en-US" dirty="0">
                <a:latin typeface="Apple Casual"/>
                <a:cs typeface="Apple Casual"/>
              </a:rPr>
              <a:t>’</a:t>
            </a:r>
            <a:r>
              <a:rPr lang="en-US" altLang="ja-JP" dirty="0">
                <a:latin typeface="Apple Casual"/>
                <a:cs typeface="Apple Casual"/>
              </a:rPr>
              <a:t>t care</a:t>
            </a:r>
            <a:r>
              <a:rPr lang="ja-JP" altLang="en-US" dirty="0">
                <a:latin typeface="Apple Casual"/>
                <a:cs typeface="Apple Casual"/>
              </a:rPr>
              <a:t>”</a:t>
            </a:r>
            <a:r>
              <a:rPr lang="en-US" altLang="ja-JP" dirty="0">
                <a:latin typeface="Apple Casual"/>
                <a:cs typeface="Apple Casual"/>
              </a:rPr>
              <a:t> attitude</a:t>
            </a:r>
          </a:p>
          <a:p>
            <a:r>
              <a:rPr lang="en-US" dirty="0">
                <a:latin typeface="Apple Casual"/>
                <a:cs typeface="Apple Casual"/>
              </a:rPr>
              <a:t>Our practice of always writing the same thing for the same person…us!</a:t>
            </a:r>
          </a:p>
          <a:p>
            <a:endParaRPr lang="en-US" dirty="0">
              <a:latin typeface="Calibri" charset="0"/>
            </a:endParaRPr>
          </a:p>
        </p:txBody>
      </p:sp>
      <p:sp>
        <p:nvSpPr>
          <p:cNvPr id="5" name="Slide Number Placeholder 5"/>
          <p:cNvSpPr>
            <a:spLocks noGrp="1"/>
          </p:cNvSpPr>
          <p:nvPr>
            <p:ph type="sldNum" sz="quarter" idx="12"/>
          </p:nvPr>
        </p:nvSpPr>
        <p:spPr/>
        <p:txBody>
          <a:bodyPr/>
          <a:lstStyle/>
          <a:p>
            <a:pPr>
              <a:defRPr/>
            </a:pPr>
            <a:fld id="{3229AAE4-3900-6649-B81F-98DCF4A06788}" type="slidenum">
              <a:rPr lang="en-US">
                <a:solidFill>
                  <a:prstClr val="black">
                    <a:tint val="75000"/>
                  </a:prstClr>
                </a:solidFill>
              </a:rPr>
              <a:pPr>
                <a:defRPr/>
              </a:pPr>
              <a:t>22</a:t>
            </a:fld>
            <a:endParaRPr lang="en-US" dirty="0">
              <a:solidFill>
                <a:prstClr val="black">
                  <a:tint val="75000"/>
                </a:prstClr>
              </a:solidFill>
            </a:endParaRPr>
          </a:p>
        </p:txBody>
      </p:sp>
      <p:pic>
        <p:nvPicPr>
          <p:cNvPr id="45060" name="Picture 4" descr="j03181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38134" y="4385733"/>
            <a:ext cx="3403600" cy="206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algn="l"/>
            <a:r>
              <a:rPr lang="en-US" dirty="0">
                <a:latin typeface="Apple Casual"/>
                <a:cs typeface="Apple Casual"/>
              </a:rPr>
              <a:t>How do we foster voice?</a:t>
            </a:r>
          </a:p>
        </p:txBody>
      </p:sp>
      <p:sp>
        <p:nvSpPr>
          <p:cNvPr id="47106" name="Rectangle 3"/>
          <p:cNvSpPr>
            <a:spLocks noGrp="1" noChangeArrowheads="1"/>
          </p:cNvSpPr>
          <p:nvPr>
            <p:ph idx="1"/>
          </p:nvPr>
        </p:nvSpPr>
        <p:spPr>
          <a:xfrm>
            <a:off x="457200" y="1270000"/>
            <a:ext cx="8517467" cy="4856163"/>
          </a:xfrm>
          <a:ln w="38100" cmpd="sng">
            <a:solidFill>
              <a:srgbClr val="00FFCC"/>
            </a:solidFill>
          </a:ln>
        </p:spPr>
        <p:txBody>
          <a:bodyPr/>
          <a:lstStyle/>
          <a:p>
            <a:pPr>
              <a:lnSpc>
                <a:spcPct val="115000"/>
              </a:lnSpc>
            </a:pPr>
            <a:r>
              <a:rPr lang="en-US" dirty="0">
                <a:latin typeface="Apple Casual"/>
                <a:cs typeface="Apple Casual"/>
              </a:rPr>
              <a:t>READ! READ! READ! Great </a:t>
            </a:r>
            <a:r>
              <a:rPr lang="en-US" dirty="0" smtClean="0">
                <a:latin typeface="Apple Casual"/>
                <a:cs typeface="Apple Casual"/>
              </a:rPr>
              <a:t>literature</a:t>
            </a:r>
            <a:endParaRPr lang="en-US" dirty="0">
              <a:latin typeface="Apple Casual"/>
              <a:cs typeface="Apple Casual"/>
            </a:endParaRPr>
          </a:p>
          <a:p>
            <a:pPr>
              <a:lnSpc>
                <a:spcPct val="115000"/>
              </a:lnSpc>
            </a:pPr>
            <a:r>
              <a:rPr lang="en-US" sz="2800" dirty="0">
                <a:latin typeface="Apple Casual"/>
                <a:cs typeface="Apple Casual"/>
              </a:rPr>
              <a:t>Stop students when they are reading books and ask them why they like the book</a:t>
            </a:r>
          </a:p>
          <a:p>
            <a:pPr>
              <a:lnSpc>
                <a:spcPct val="115000"/>
              </a:lnSpc>
            </a:pPr>
            <a:r>
              <a:rPr lang="en-US" sz="2800" dirty="0">
                <a:latin typeface="Apple Casual"/>
                <a:cs typeface="Apple Casual"/>
              </a:rPr>
              <a:t>Highlight how you understand what the author is like while reading text selections</a:t>
            </a:r>
          </a:p>
          <a:p>
            <a:pPr>
              <a:lnSpc>
                <a:spcPct val="115000"/>
              </a:lnSpc>
            </a:pPr>
            <a:endParaRPr lang="en-US" dirty="0">
              <a:latin typeface="Calibri" charset="0"/>
            </a:endParaRPr>
          </a:p>
          <a:p>
            <a:pPr lvl="2">
              <a:lnSpc>
                <a:spcPct val="115000"/>
              </a:lnSpc>
            </a:pPr>
            <a:endParaRPr lang="en-US" dirty="0">
              <a:latin typeface="Calibri" charset="0"/>
            </a:endParaRPr>
          </a:p>
        </p:txBody>
      </p:sp>
      <p:sp>
        <p:nvSpPr>
          <p:cNvPr id="5" name="Slide Number Placeholder 5"/>
          <p:cNvSpPr>
            <a:spLocks noGrp="1"/>
          </p:cNvSpPr>
          <p:nvPr>
            <p:ph type="sldNum" sz="quarter" idx="12"/>
          </p:nvPr>
        </p:nvSpPr>
        <p:spPr/>
        <p:txBody>
          <a:bodyPr/>
          <a:lstStyle/>
          <a:p>
            <a:pPr>
              <a:defRPr/>
            </a:pPr>
            <a:fld id="{C59EDB6F-1A5F-B748-B58D-5235D96B32D2}" type="slidenum">
              <a:rPr lang="en-US">
                <a:solidFill>
                  <a:prstClr val="black">
                    <a:tint val="75000"/>
                  </a:prstClr>
                </a:solidFill>
              </a:rPr>
              <a:pPr>
                <a:defRPr/>
              </a:pPr>
              <a:t>23</a:t>
            </a:fld>
            <a:endParaRPr lang="en-US" dirty="0">
              <a:solidFill>
                <a:prstClr val="black">
                  <a:tint val="75000"/>
                </a:prstClr>
              </a:solidFill>
            </a:endParaRPr>
          </a:p>
        </p:txBody>
      </p:sp>
      <p:pic>
        <p:nvPicPr>
          <p:cNvPr id="2" name="Picture 1" descr="mp90042258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5" y="4114800"/>
            <a:ext cx="6841068" cy="2455333"/>
          </a:xfrm>
          <a:prstGeom prst="rect">
            <a:avLst/>
          </a:prstGeom>
          <a:ln w="38100" cmpd="sng">
            <a:solidFill>
              <a:srgbClr val="00FFCC"/>
            </a:solidFill>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algn="l"/>
            <a:r>
              <a:rPr lang="en-US" sz="5400" dirty="0">
                <a:latin typeface="Apple Casual"/>
                <a:cs typeface="Apple Casual"/>
              </a:rPr>
              <a:t>RAFTS</a:t>
            </a:r>
          </a:p>
        </p:txBody>
      </p:sp>
      <p:sp>
        <p:nvSpPr>
          <p:cNvPr id="71682" name="Rectangle 3"/>
          <p:cNvSpPr>
            <a:spLocks noGrp="1" noChangeArrowheads="1"/>
          </p:cNvSpPr>
          <p:nvPr>
            <p:ph idx="1"/>
          </p:nvPr>
        </p:nvSpPr>
        <p:spPr>
          <a:ln w="38100" cmpd="sng">
            <a:solidFill>
              <a:srgbClr val="00FFCC"/>
            </a:solidFill>
          </a:ln>
        </p:spPr>
        <p:txBody>
          <a:bodyPr/>
          <a:lstStyle/>
          <a:p>
            <a:r>
              <a:rPr lang="en-US" dirty="0">
                <a:latin typeface="Apple Casual"/>
                <a:cs typeface="Apple Casual"/>
              </a:rPr>
              <a:t>An acronym that stands for:</a:t>
            </a:r>
          </a:p>
          <a:p>
            <a:pPr lvl="1"/>
            <a:r>
              <a:rPr lang="en-US" sz="3200" u="sng" dirty="0">
                <a:latin typeface="Apple Casual"/>
                <a:cs typeface="Apple Casual"/>
              </a:rPr>
              <a:t>Role</a:t>
            </a:r>
            <a:r>
              <a:rPr lang="en-US" dirty="0">
                <a:latin typeface="Apple Casual"/>
                <a:cs typeface="Apple Casual"/>
              </a:rPr>
              <a:t>…what the student</a:t>
            </a:r>
            <a:r>
              <a:rPr lang="ja-JP" altLang="en-US" dirty="0">
                <a:latin typeface="Apple Casual"/>
                <a:cs typeface="Apple Casual"/>
              </a:rPr>
              <a:t>’</a:t>
            </a:r>
            <a:r>
              <a:rPr lang="en-US" altLang="ja-JP" dirty="0">
                <a:latin typeface="Apple Casual"/>
                <a:cs typeface="Apple Casual"/>
              </a:rPr>
              <a:t>s perspective is</a:t>
            </a:r>
          </a:p>
          <a:p>
            <a:pPr lvl="1"/>
            <a:r>
              <a:rPr lang="en-US" sz="3200" u="sng" dirty="0">
                <a:latin typeface="Apple Casual"/>
                <a:cs typeface="Apple Casual"/>
              </a:rPr>
              <a:t>Audience</a:t>
            </a:r>
            <a:r>
              <a:rPr lang="en-US" dirty="0">
                <a:latin typeface="Apple Casual"/>
                <a:cs typeface="Apple Casual"/>
              </a:rPr>
              <a:t>…for whom the piece is being written</a:t>
            </a:r>
          </a:p>
          <a:p>
            <a:pPr lvl="1"/>
            <a:r>
              <a:rPr lang="en-US" sz="3200" u="sng" dirty="0">
                <a:latin typeface="Apple Casual"/>
                <a:cs typeface="Apple Casual"/>
              </a:rPr>
              <a:t>Format</a:t>
            </a:r>
            <a:r>
              <a:rPr lang="en-US" dirty="0">
                <a:latin typeface="Apple Casual"/>
                <a:cs typeface="Apple Casual"/>
              </a:rPr>
              <a:t>…how the writing will take shape</a:t>
            </a:r>
          </a:p>
          <a:p>
            <a:pPr lvl="1"/>
            <a:r>
              <a:rPr lang="en-US" sz="3200" u="sng" dirty="0">
                <a:latin typeface="Apple Casual"/>
                <a:cs typeface="Apple Casual"/>
              </a:rPr>
              <a:t>Topic</a:t>
            </a:r>
            <a:r>
              <a:rPr lang="en-US" dirty="0">
                <a:latin typeface="Apple Casual"/>
                <a:cs typeface="Apple Casual"/>
              </a:rPr>
              <a:t>…what the writing is about</a:t>
            </a:r>
          </a:p>
          <a:p>
            <a:pPr lvl="1"/>
            <a:r>
              <a:rPr lang="en-US" dirty="0">
                <a:latin typeface="Apple Casual"/>
                <a:cs typeface="Apple Casual"/>
              </a:rPr>
              <a:t>S</a:t>
            </a:r>
            <a:r>
              <a:rPr lang="en-US" sz="3200" u="sng" dirty="0">
                <a:latin typeface="Apple Casual"/>
                <a:cs typeface="Apple Casual"/>
              </a:rPr>
              <a:t>trong Verb</a:t>
            </a:r>
            <a:r>
              <a:rPr lang="en-US" dirty="0">
                <a:latin typeface="Apple Casual"/>
                <a:cs typeface="Apple Casual"/>
              </a:rPr>
              <a:t>…academic word that evokes a certain type of word use in the piece</a:t>
            </a:r>
          </a:p>
          <a:p>
            <a:pPr lvl="1"/>
            <a:endParaRPr lang="en-US" dirty="0">
              <a:latin typeface="Calibri" charset="0"/>
            </a:endParaRPr>
          </a:p>
          <a:p>
            <a:pPr lvl="3"/>
            <a:endParaRPr lang="en-US" dirty="0">
              <a:latin typeface="Calibri" charset="0"/>
            </a:endParaRPr>
          </a:p>
        </p:txBody>
      </p:sp>
      <p:sp>
        <p:nvSpPr>
          <p:cNvPr id="5" name="Slide Number Placeholder 5"/>
          <p:cNvSpPr>
            <a:spLocks noGrp="1"/>
          </p:cNvSpPr>
          <p:nvPr>
            <p:ph type="sldNum" sz="quarter" idx="12"/>
          </p:nvPr>
        </p:nvSpPr>
        <p:spPr/>
        <p:txBody>
          <a:bodyPr/>
          <a:lstStyle/>
          <a:p>
            <a:pPr>
              <a:defRPr/>
            </a:pPr>
            <a:fld id="{9400DB3D-E6DC-8342-8365-F1650F09A51E}" type="slidenum">
              <a:rPr lang="en-US">
                <a:solidFill>
                  <a:prstClr val="black">
                    <a:tint val="75000"/>
                  </a:prstClr>
                </a:solidFill>
              </a:rPr>
              <a:pPr>
                <a:defRPr/>
              </a:pPr>
              <a:t>24</a:t>
            </a:fld>
            <a:endParaRPr lang="en-US" dirty="0">
              <a:solidFill>
                <a:prstClr val="black">
                  <a:tint val="75000"/>
                </a:prstClr>
              </a:solidFill>
            </a:endParaRPr>
          </a:p>
        </p:txBody>
      </p:sp>
      <p:pic>
        <p:nvPicPr>
          <p:cNvPr id="71684" name="Picture 4" descr="MCj033038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667" y="338667"/>
            <a:ext cx="25061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algn="l"/>
            <a:r>
              <a:rPr lang="en-US" dirty="0" smtClean="0">
                <a:latin typeface="Apple Casual"/>
                <a:cs typeface="Apple Casual"/>
              </a:rPr>
              <a:t> RAFTS  Example</a:t>
            </a:r>
            <a:endParaRPr lang="en-US" dirty="0">
              <a:latin typeface="Apple Casual"/>
              <a:cs typeface="Apple Casual"/>
            </a:endParaRPr>
          </a:p>
        </p:txBody>
      </p:sp>
      <p:sp>
        <p:nvSpPr>
          <p:cNvPr id="73730" name="Rectangle 3"/>
          <p:cNvSpPr>
            <a:spLocks noGrp="1" noChangeArrowheads="1"/>
          </p:cNvSpPr>
          <p:nvPr>
            <p:ph idx="1"/>
          </p:nvPr>
        </p:nvSpPr>
        <p:spPr>
          <a:ln w="38100" cmpd="sng">
            <a:solidFill>
              <a:srgbClr val="00FFCC"/>
            </a:solidFill>
          </a:ln>
        </p:spPr>
        <p:txBody>
          <a:bodyPr/>
          <a:lstStyle/>
          <a:p>
            <a:r>
              <a:rPr lang="en-US" dirty="0">
                <a:latin typeface="Apple Casual"/>
                <a:cs typeface="Apple Casual"/>
              </a:rPr>
              <a:t>Role: heart</a:t>
            </a:r>
          </a:p>
          <a:p>
            <a:r>
              <a:rPr lang="en-US" dirty="0">
                <a:latin typeface="Apple Casual"/>
                <a:cs typeface="Apple Casual"/>
              </a:rPr>
              <a:t>Audience : Your human body</a:t>
            </a:r>
          </a:p>
          <a:p>
            <a:r>
              <a:rPr lang="en-US" dirty="0">
                <a:latin typeface="Apple Casual"/>
                <a:cs typeface="Apple Casual"/>
              </a:rPr>
              <a:t>Format: letter</a:t>
            </a:r>
          </a:p>
          <a:p>
            <a:r>
              <a:rPr lang="en-US" dirty="0">
                <a:latin typeface="Apple Casual"/>
                <a:cs typeface="Apple Casual"/>
              </a:rPr>
              <a:t>Topic: What you need to do to keep me healthy</a:t>
            </a:r>
          </a:p>
          <a:p>
            <a:r>
              <a:rPr lang="en-US" dirty="0">
                <a:latin typeface="Apple Casual"/>
                <a:cs typeface="Apple Casual"/>
              </a:rPr>
              <a:t>Strong verb: explaining </a:t>
            </a:r>
          </a:p>
          <a:p>
            <a:endParaRPr lang="en-US" dirty="0">
              <a:latin typeface="Calibri" charset="0"/>
            </a:endParaRPr>
          </a:p>
          <a:p>
            <a:pPr lvl="4"/>
            <a:endParaRPr lang="en-US" dirty="0">
              <a:latin typeface="Calibri" charset="0"/>
            </a:endParaRPr>
          </a:p>
        </p:txBody>
      </p:sp>
      <p:sp>
        <p:nvSpPr>
          <p:cNvPr id="5" name="Slide Number Placeholder 5"/>
          <p:cNvSpPr>
            <a:spLocks noGrp="1"/>
          </p:cNvSpPr>
          <p:nvPr>
            <p:ph type="sldNum" sz="quarter" idx="12"/>
          </p:nvPr>
        </p:nvSpPr>
        <p:spPr/>
        <p:txBody>
          <a:bodyPr/>
          <a:lstStyle/>
          <a:p>
            <a:pPr>
              <a:defRPr/>
            </a:pPr>
            <a:fld id="{E1174CFE-FC8C-7445-B167-B7B051334B7E}" type="slidenum">
              <a:rPr lang="en-US">
                <a:solidFill>
                  <a:prstClr val="black">
                    <a:tint val="75000"/>
                  </a:prstClr>
                </a:solidFill>
              </a:rPr>
              <a:pPr>
                <a:defRPr/>
              </a:pPr>
              <a:t>25</a:t>
            </a:fld>
            <a:endParaRPr lang="en-US" dirty="0">
              <a:solidFill>
                <a:prstClr val="black">
                  <a:tint val="75000"/>
                </a:prstClr>
              </a:solidFill>
            </a:endParaRPr>
          </a:p>
        </p:txBody>
      </p:sp>
      <p:pic>
        <p:nvPicPr>
          <p:cNvPr id="73732" name="Picture 4" descr="j0281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071" y="3950230"/>
            <a:ext cx="1725612"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z="2800" dirty="0" smtClean="0">
                <a:latin typeface="Apple Casual"/>
                <a:cs typeface="Apple Casual"/>
              </a:rPr>
              <a:t>A RAFTS </a:t>
            </a:r>
            <a:r>
              <a:rPr lang="en-US" sz="2800" dirty="0">
                <a:latin typeface="Apple Casual"/>
                <a:cs typeface="Apple Casual"/>
              </a:rPr>
              <a:t>prompt would look like </a:t>
            </a:r>
            <a:r>
              <a:rPr lang="en-US" sz="2800" dirty="0" smtClean="0">
                <a:latin typeface="Apple Casual"/>
                <a:cs typeface="Apple Casual"/>
              </a:rPr>
              <a:t>this…</a:t>
            </a:r>
            <a:endParaRPr lang="en-US" sz="2800" dirty="0">
              <a:latin typeface="Apple Casual"/>
              <a:cs typeface="Apple Casual"/>
            </a:endParaRPr>
          </a:p>
        </p:txBody>
      </p:sp>
      <p:sp>
        <p:nvSpPr>
          <p:cNvPr id="75778" name="Rectangle 3"/>
          <p:cNvSpPr>
            <a:spLocks noGrp="1" noChangeArrowheads="1"/>
          </p:cNvSpPr>
          <p:nvPr>
            <p:ph idx="1"/>
          </p:nvPr>
        </p:nvSpPr>
        <p:spPr>
          <a:ln w="38100" cmpd="sng">
            <a:solidFill>
              <a:srgbClr val="00FFCC"/>
            </a:solidFill>
          </a:ln>
        </p:spPr>
        <p:txBody>
          <a:bodyPr/>
          <a:lstStyle/>
          <a:p>
            <a:r>
              <a:rPr lang="en-US" dirty="0">
                <a:latin typeface="Apple Casual"/>
                <a:cs typeface="Apple Casual"/>
              </a:rPr>
              <a:t>You are your own heart and </a:t>
            </a:r>
            <a:r>
              <a:rPr lang="en-US" dirty="0" smtClean="0">
                <a:latin typeface="Apple Casual"/>
                <a:cs typeface="Apple Casual"/>
              </a:rPr>
              <a:t>you will </a:t>
            </a:r>
            <a:r>
              <a:rPr lang="en-US" dirty="0">
                <a:latin typeface="Apple Casual"/>
                <a:cs typeface="Apple Casual"/>
              </a:rPr>
              <a:t>write </a:t>
            </a:r>
            <a:r>
              <a:rPr lang="en-US" dirty="0" smtClean="0">
                <a:latin typeface="Apple Casual"/>
                <a:cs typeface="Apple Casual"/>
              </a:rPr>
              <a:t>a friendly </a:t>
            </a:r>
            <a:r>
              <a:rPr lang="en-US" dirty="0">
                <a:latin typeface="Apple Casual"/>
                <a:cs typeface="Apple Casual"/>
              </a:rPr>
              <a:t>letter to your body explaining what it needs to do to keep you healthy.</a:t>
            </a:r>
          </a:p>
          <a:p>
            <a:pPr lvl="2"/>
            <a:endParaRPr lang="en-US" dirty="0">
              <a:latin typeface="Calibri" charset="0"/>
            </a:endParaRPr>
          </a:p>
        </p:txBody>
      </p:sp>
      <p:sp>
        <p:nvSpPr>
          <p:cNvPr id="5" name="Slide Number Placeholder 5"/>
          <p:cNvSpPr>
            <a:spLocks noGrp="1"/>
          </p:cNvSpPr>
          <p:nvPr>
            <p:ph type="sldNum" sz="quarter" idx="12"/>
          </p:nvPr>
        </p:nvSpPr>
        <p:spPr/>
        <p:txBody>
          <a:bodyPr/>
          <a:lstStyle/>
          <a:p>
            <a:pPr>
              <a:defRPr/>
            </a:pPr>
            <a:fld id="{F32960C9-5C36-C145-9C50-81E700088904}" type="slidenum">
              <a:rPr lang="en-US">
                <a:solidFill>
                  <a:prstClr val="black">
                    <a:tint val="75000"/>
                  </a:prstClr>
                </a:solidFill>
              </a:rPr>
              <a:pPr>
                <a:defRPr/>
              </a:pPr>
              <a:t>26</a:t>
            </a:fld>
            <a:endParaRPr lang="en-US" dirty="0">
              <a:solidFill>
                <a:prstClr val="black">
                  <a:tint val="75000"/>
                </a:prstClr>
              </a:solidFill>
            </a:endParaRPr>
          </a:p>
        </p:txBody>
      </p:sp>
      <p:pic>
        <p:nvPicPr>
          <p:cNvPr id="75780" name="Picture 4" descr="MCj039859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333" y="3699933"/>
            <a:ext cx="2490789" cy="192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57200" y="1879600"/>
            <a:ext cx="8229600" cy="4639733"/>
          </a:xfrm>
        </p:spPr>
        <p:txBody>
          <a:bodyPr/>
          <a:lstStyle/>
          <a:p>
            <a:pPr>
              <a:lnSpc>
                <a:spcPct val="115000"/>
              </a:lnSpc>
            </a:pPr>
            <a:endParaRPr lang="en-US" altLang="ja-JP" sz="2400" dirty="0" smtClean="0">
              <a:latin typeface="Apple Casual"/>
              <a:cs typeface="Apple Casual"/>
            </a:endParaRPr>
          </a:p>
          <a:p>
            <a:pPr marL="0" indent="0">
              <a:lnSpc>
                <a:spcPct val="115000"/>
              </a:lnSpc>
              <a:buNone/>
            </a:pPr>
            <a:r>
              <a:rPr lang="ja-JP" altLang="en-US" sz="2400" dirty="0" smtClean="0">
                <a:latin typeface="Apple Casual"/>
                <a:cs typeface="Apple Casual"/>
              </a:rPr>
              <a:t>“</a:t>
            </a:r>
            <a:r>
              <a:rPr lang="en-US" altLang="ja-JP" sz="2400" dirty="0">
                <a:latin typeface="Apple Casual"/>
                <a:cs typeface="Apple Casual"/>
              </a:rPr>
              <a:t>We must teach ourselves to recognize our own voice.  We want to write in a way that is natural for us, that grows out of the way we think, the way we see, the way we care.  But to make that voice effective we must develop it, extending our natural voice through the experience of writing on different subjects for different audiences, of using our voice as we </a:t>
            </a:r>
            <a:r>
              <a:rPr lang="en-US" altLang="ja-JP" sz="2400" dirty="0" smtClean="0">
                <a:latin typeface="Apple Casual"/>
                <a:cs typeface="Apple Casual"/>
              </a:rPr>
              <a:t>perform</a:t>
            </a:r>
          </a:p>
          <a:p>
            <a:pPr marL="0" indent="0">
              <a:lnSpc>
                <a:spcPct val="115000"/>
              </a:lnSpc>
              <a:buNone/>
            </a:pPr>
            <a:r>
              <a:rPr lang="en-US" altLang="ja-JP" sz="2400" dirty="0" smtClean="0">
                <a:latin typeface="Apple Casual"/>
                <a:cs typeface="Apple Casual"/>
              </a:rPr>
              <a:t>many </a:t>
            </a:r>
            <a:r>
              <a:rPr lang="en-US" altLang="ja-JP" sz="2400" dirty="0">
                <a:latin typeface="Apple Casual"/>
                <a:cs typeface="Apple Casual"/>
              </a:rPr>
              <a:t>writing tasks.</a:t>
            </a:r>
            <a:r>
              <a:rPr lang="ja-JP" altLang="en-US" sz="2400" dirty="0" smtClean="0">
                <a:latin typeface="Apple Casual"/>
                <a:cs typeface="Apple Casual"/>
              </a:rPr>
              <a:t>”</a:t>
            </a:r>
            <a:endParaRPr lang="en-US" altLang="ja-JP" sz="2400" dirty="0" smtClean="0">
              <a:latin typeface="Apple Casual"/>
              <a:cs typeface="Apple Casual"/>
            </a:endParaRPr>
          </a:p>
          <a:p>
            <a:pPr marL="0" indent="0">
              <a:lnSpc>
                <a:spcPct val="115000"/>
              </a:lnSpc>
              <a:buNone/>
            </a:pPr>
            <a:r>
              <a:rPr lang="en-US" sz="2400" dirty="0">
                <a:latin typeface="Apple Casual"/>
                <a:cs typeface="Apple Casual"/>
              </a:rPr>
              <a:t> </a:t>
            </a:r>
            <a:r>
              <a:rPr lang="en-US" sz="2400" dirty="0" smtClean="0">
                <a:latin typeface="Apple Casual"/>
                <a:cs typeface="Apple Casual"/>
              </a:rPr>
              <a:t>    Donald </a:t>
            </a:r>
            <a:r>
              <a:rPr lang="en-US" sz="2400" dirty="0">
                <a:latin typeface="Apple Casual"/>
                <a:cs typeface="Apple Casual"/>
              </a:rPr>
              <a:t>Murray, </a:t>
            </a:r>
            <a:r>
              <a:rPr lang="en-US" sz="2400" u="sng" dirty="0">
                <a:latin typeface="Apple Casual"/>
                <a:cs typeface="Apple Casual"/>
              </a:rPr>
              <a:t>Write to Learn</a:t>
            </a:r>
          </a:p>
          <a:p>
            <a:pPr>
              <a:lnSpc>
                <a:spcPct val="115000"/>
              </a:lnSpc>
            </a:pPr>
            <a:endParaRPr lang="en-US" sz="1800" u="sng" dirty="0">
              <a:latin typeface="Calibri" charset="0"/>
            </a:endParaRPr>
          </a:p>
          <a:p>
            <a:pPr lvl="4">
              <a:lnSpc>
                <a:spcPct val="115000"/>
              </a:lnSpc>
            </a:pPr>
            <a:endParaRPr lang="en-US" sz="900" u="sng" dirty="0">
              <a:latin typeface="Calibri" charset="0"/>
            </a:endParaRPr>
          </a:p>
        </p:txBody>
      </p:sp>
      <p:sp>
        <p:nvSpPr>
          <p:cNvPr id="5" name="Slide Number Placeholder 5"/>
          <p:cNvSpPr>
            <a:spLocks noGrp="1"/>
          </p:cNvSpPr>
          <p:nvPr>
            <p:ph type="sldNum" sz="quarter" idx="12"/>
          </p:nvPr>
        </p:nvSpPr>
        <p:spPr/>
        <p:txBody>
          <a:bodyPr/>
          <a:lstStyle/>
          <a:p>
            <a:pPr>
              <a:defRPr/>
            </a:pPr>
            <a:fld id="{20883300-8041-904B-B4FD-AF40DC9B1CA8}" type="slidenum">
              <a:rPr lang="en-US">
                <a:solidFill>
                  <a:prstClr val="black">
                    <a:tint val="75000"/>
                  </a:prstClr>
                </a:solidFill>
              </a:rPr>
              <a:pPr>
                <a:defRPr/>
              </a:pPr>
              <a:t>27</a:t>
            </a:fld>
            <a:endParaRPr lang="en-US" dirty="0">
              <a:solidFill>
                <a:prstClr val="black">
                  <a:tint val="75000"/>
                </a:prstClr>
              </a:solidFill>
            </a:endParaRPr>
          </a:p>
        </p:txBody>
      </p:sp>
      <p:pic>
        <p:nvPicPr>
          <p:cNvPr id="2" name="Picture 1" descr="j03210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67" y="321732"/>
            <a:ext cx="5757333" cy="1964268"/>
          </a:xfrm>
          <a:prstGeom prst="rect">
            <a:avLst/>
          </a:prstGeom>
          <a:ln w="57150" cmpd="sng">
            <a:solidFill>
              <a:srgbClr val="22FFF6"/>
            </a:solidFill>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457200" y="1117600"/>
            <a:ext cx="8229600" cy="5008563"/>
          </a:xfrm>
          <a:ln w="57150" cmpd="sng">
            <a:solidFill>
              <a:srgbClr val="00FFCC"/>
            </a:solidFill>
          </a:ln>
        </p:spPr>
        <p:txBody>
          <a:bodyPr/>
          <a:lstStyle/>
          <a:p>
            <a:pPr fontAlgn="auto">
              <a:lnSpc>
                <a:spcPct val="90000"/>
              </a:lnSpc>
              <a:spcAft>
                <a:spcPts val="0"/>
              </a:spcAft>
              <a:buFont typeface="Arial"/>
              <a:buChar char="•"/>
              <a:defRPr/>
            </a:pPr>
            <a:r>
              <a:rPr lang="en-US" dirty="0">
                <a:latin typeface="Apple Casual"/>
                <a:cs typeface="Apple Casual"/>
              </a:rPr>
              <a:t>Not a </a:t>
            </a:r>
            <a:r>
              <a:rPr lang="en-US" dirty="0" smtClean="0">
                <a:latin typeface="Apple Casual"/>
                <a:cs typeface="Apple Casual"/>
              </a:rPr>
              <a:t>program</a:t>
            </a:r>
          </a:p>
          <a:p>
            <a:pPr fontAlgn="auto">
              <a:lnSpc>
                <a:spcPct val="90000"/>
              </a:lnSpc>
              <a:spcAft>
                <a:spcPts val="0"/>
              </a:spcAft>
              <a:buFont typeface="Arial"/>
              <a:buChar char="•"/>
              <a:defRPr/>
            </a:pPr>
            <a:r>
              <a:rPr lang="en-US" dirty="0">
                <a:latin typeface="Apple Casual"/>
                <a:cs typeface="Apple Casual"/>
              </a:rPr>
              <a:t>N</a:t>
            </a:r>
            <a:r>
              <a:rPr lang="en-US" dirty="0" smtClean="0">
                <a:latin typeface="Apple Casual"/>
                <a:cs typeface="Apple Casual"/>
              </a:rPr>
              <a:t>ot an additional task</a:t>
            </a:r>
          </a:p>
          <a:p>
            <a:pPr fontAlgn="auto">
              <a:lnSpc>
                <a:spcPct val="90000"/>
              </a:lnSpc>
              <a:spcAft>
                <a:spcPts val="0"/>
              </a:spcAft>
              <a:buFont typeface="Arial"/>
              <a:buChar char="•"/>
              <a:defRPr/>
            </a:pPr>
            <a:r>
              <a:rPr lang="en-US" dirty="0" smtClean="0">
                <a:latin typeface="Apple Casual"/>
                <a:cs typeface="Apple Casual"/>
              </a:rPr>
              <a:t> A new </a:t>
            </a:r>
            <a:r>
              <a:rPr lang="en-US" dirty="0">
                <a:latin typeface="Apple Casual"/>
                <a:cs typeface="Apple Casual"/>
              </a:rPr>
              <a:t>way </a:t>
            </a:r>
            <a:r>
              <a:rPr lang="en-US" dirty="0" smtClean="0">
                <a:latin typeface="Apple Casual"/>
                <a:cs typeface="Apple Casual"/>
              </a:rPr>
              <a:t>of  empowering/promoting </a:t>
            </a:r>
            <a:r>
              <a:rPr lang="en-US" dirty="0">
                <a:latin typeface="Apple Casual"/>
                <a:cs typeface="Apple Casual"/>
              </a:rPr>
              <a:t>students as writers</a:t>
            </a:r>
          </a:p>
          <a:p>
            <a:pPr fontAlgn="auto">
              <a:lnSpc>
                <a:spcPct val="90000"/>
              </a:lnSpc>
              <a:spcAft>
                <a:spcPts val="0"/>
              </a:spcAft>
              <a:buFont typeface="Arial"/>
              <a:buChar char="•"/>
              <a:defRPr/>
            </a:pPr>
            <a:r>
              <a:rPr lang="en-US" dirty="0">
                <a:latin typeface="Apple Casual"/>
                <a:cs typeface="Apple Casual"/>
              </a:rPr>
              <a:t>R</a:t>
            </a:r>
            <a:r>
              <a:rPr lang="en-US" dirty="0" smtClean="0">
                <a:latin typeface="Apple Casual"/>
                <a:cs typeface="Apple Casual"/>
              </a:rPr>
              <a:t>emoves </a:t>
            </a:r>
            <a:r>
              <a:rPr lang="en-US" dirty="0">
                <a:latin typeface="Apple Casual"/>
                <a:cs typeface="Apple Casual"/>
              </a:rPr>
              <a:t>the burden of constantly being the editor of student work </a:t>
            </a:r>
          </a:p>
          <a:p>
            <a:pPr fontAlgn="auto">
              <a:lnSpc>
                <a:spcPct val="90000"/>
              </a:lnSpc>
              <a:spcAft>
                <a:spcPts val="0"/>
              </a:spcAft>
              <a:buFont typeface="Arial"/>
              <a:buChar char="•"/>
              <a:defRPr/>
            </a:pPr>
            <a:r>
              <a:rPr lang="en-US" dirty="0">
                <a:latin typeface="Apple Casual"/>
                <a:cs typeface="Apple Casual"/>
              </a:rPr>
              <a:t>T</a:t>
            </a:r>
            <a:r>
              <a:rPr lang="en-US" dirty="0" smtClean="0">
                <a:latin typeface="Apple Casual"/>
                <a:cs typeface="Apple Casual"/>
              </a:rPr>
              <a:t>hrusts </a:t>
            </a:r>
            <a:r>
              <a:rPr lang="en-US" dirty="0">
                <a:latin typeface="Apple Casual"/>
                <a:cs typeface="Apple Casual"/>
              </a:rPr>
              <a:t>back upon the students the task of revision</a:t>
            </a:r>
          </a:p>
          <a:p>
            <a:pPr fontAlgn="auto">
              <a:lnSpc>
                <a:spcPct val="90000"/>
              </a:lnSpc>
              <a:spcAft>
                <a:spcPts val="0"/>
              </a:spcAft>
              <a:buFont typeface="Arial"/>
              <a:buChar char="•"/>
              <a:defRPr/>
            </a:pPr>
            <a:r>
              <a:rPr lang="en-US" dirty="0" smtClean="0">
                <a:latin typeface="Apple Casual"/>
                <a:cs typeface="Apple Casual"/>
              </a:rPr>
              <a:t>Opportunity for students to engage in rigorous and relevant tasks </a:t>
            </a:r>
            <a:endParaRPr lang="en-US" dirty="0">
              <a:latin typeface="Apple Casual"/>
              <a:cs typeface="Apple Casual"/>
            </a:endParaRPr>
          </a:p>
          <a:p>
            <a:pPr marL="0" indent="0">
              <a:buNone/>
            </a:pPr>
            <a:endParaRPr lang="en-US" dirty="0">
              <a:latin typeface="Calibri" charset="0"/>
            </a:endParaRPr>
          </a:p>
          <a:p>
            <a:pPr algn="r"/>
            <a:endParaRPr lang="en-US" dirty="0">
              <a:latin typeface="Calibri" charset="0"/>
            </a:endParaRPr>
          </a:p>
        </p:txBody>
      </p:sp>
      <p:sp>
        <p:nvSpPr>
          <p:cNvPr id="5" name="Slide Number Placeholder 5"/>
          <p:cNvSpPr>
            <a:spLocks noGrp="1"/>
          </p:cNvSpPr>
          <p:nvPr>
            <p:ph type="sldNum" sz="quarter" idx="12"/>
          </p:nvPr>
        </p:nvSpPr>
        <p:spPr/>
        <p:txBody>
          <a:bodyPr/>
          <a:lstStyle/>
          <a:p>
            <a:pPr>
              <a:defRPr/>
            </a:pPr>
            <a:fld id="{D7103EDD-B20E-354E-A7B0-538F88073DF9}" type="slidenum">
              <a:rPr lang="en-US">
                <a:solidFill>
                  <a:prstClr val="black">
                    <a:tint val="75000"/>
                  </a:prstClr>
                </a:solidFill>
              </a:rPr>
              <a:pPr>
                <a:defRPr/>
              </a:pPr>
              <a:t>3</a:t>
            </a:fld>
            <a:endParaRPr lang="en-US" dirty="0">
              <a:solidFill>
                <a:prstClr val="black">
                  <a:tint val="75000"/>
                </a:prstClr>
              </a:solidFill>
            </a:endParaRPr>
          </a:p>
        </p:txBody>
      </p:sp>
      <p:sp>
        <p:nvSpPr>
          <p:cNvPr id="2" name="Title 1"/>
          <p:cNvSpPr>
            <a:spLocks noGrp="1"/>
          </p:cNvSpPr>
          <p:nvPr>
            <p:ph type="title"/>
          </p:nvPr>
        </p:nvSpPr>
        <p:spPr>
          <a:xfrm>
            <a:off x="0" y="274638"/>
            <a:ext cx="5554133" cy="876829"/>
          </a:xfrm>
        </p:spPr>
        <p:txBody>
          <a:bodyPr/>
          <a:lstStyle/>
          <a:p>
            <a:r>
              <a:rPr lang="en-US" dirty="0" smtClean="0">
                <a:latin typeface="Apple Casual"/>
                <a:cs typeface="Apple Casual"/>
              </a:rPr>
              <a:t>6 Traits+  Writing</a:t>
            </a:r>
            <a:endParaRPr lang="en-US" dirty="0">
              <a:latin typeface="Apple Casual"/>
              <a:cs typeface="Apple Casual"/>
            </a:endParaRPr>
          </a:p>
        </p:txBody>
      </p:sp>
      <p:pic>
        <p:nvPicPr>
          <p:cNvPr id="8" name="Picture 4" descr="j04104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67" y="558801"/>
            <a:ext cx="287866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trips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3">
                                            <p:bg/>
                                          </p:spTgt>
                                        </p:tgtEl>
                                        <p:attrNameLst>
                                          <p:attrName>style.visibility</p:attrName>
                                        </p:attrNameLst>
                                      </p:cBhvr>
                                      <p:to>
                                        <p:strVal val="visible"/>
                                      </p:to>
                                    </p:set>
                                    <p:animEffect transition="in" filter="fade">
                                      <p:cBhvr>
                                        <p:cTn id="7" dur="1000">
                                          <p:stCondLst>
                                            <p:cond delay="0"/>
                                          </p:stCondLst>
                                        </p:cTn>
                                        <p:tgtEl>
                                          <p:spTgt spid="8704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fade">
                                      <p:cBhvr>
                                        <p:cTn id="12" dur="1000">
                                          <p:stCondLst>
                                            <p:cond delay="0"/>
                                          </p:stCondLst>
                                        </p:cTn>
                                        <p:tgtEl>
                                          <p:spTgt spid="870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fade">
                                      <p:cBhvr>
                                        <p:cTn id="17" dur="1000">
                                          <p:stCondLst>
                                            <p:cond delay="0"/>
                                          </p:stCondLst>
                                        </p:cTn>
                                        <p:tgtEl>
                                          <p:spTgt spid="870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043">
                                            <p:txEl>
                                              <p:pRg st="2" end="2"/>
                                            </p:txEl>
                                          </p:spTgt>
                                        </p:tgtEl>
                                        <p:attrNameLst>
                                          <p:attrName>style.visibility</p:attrName>
                                        </p:attrNameLst>
                                      </p:cBhvr>
                                      <p:to>
                                        <p:strVal val="visible"/>
                                      </p:to>
                                    </p:set>
                                    <p:animEffect transition="in" filter="fade">
                                      <p:cBhvr>
                                        <p:cTn id="22" dur="1000">
                                          <p:stCondLst>
                                            <p:cond delay="0"/>
                                          </p:stCondLst>
                                        </p:cTn>
                                        <p:tgtEl>
                                          <p:spTgt spid="870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043">
                                            <p:txEl>
                                              <p:pRg st="3" end="3"/>
                                            </p:txEl>
                                          </p:spTgt>
                                        </p:tgtEl>
                                        <p:attrNameLst>
                                          <p:attrName>style.visibility</p:attrName>
                                        </p:attrNameLst>
                                      </p:cBhvr>
                                      <p:to>
                                        <p:strVal val="visible"/>
                                      </p:to>
                                    </p:set>
                                    <p:animEffect transition="in" filter="fade">
                                      <p:cBhvr>
                                        <p:cTn id="27" dur="1000">
                                          <p:stCondLst>
                                            <p:cond delay="0"/>
                                          </p:stCondLst>
                                        </p:cTn>
                                        <p:tgtEl>
                                          <p:spTgt spid="870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043">
                                            <p:txEl>
                                              <p:pRg st="4" end="4"/>
                                            </p:txEl>
                                          </p:spTgt>
                                        </p:tgtEl>
                                        <p:attrNameLst>
                                          <p:attrName>style.visibility</p:attrName>
                                        </p:attrNameLst>
                                      </p:cBhvr>
                                      <p:to>
                                        <p:strVal val="visible"/>
                                      </p:to>
                                    </p:set>
                                    <p:animEffect transition="in" filter="fade">
                                      <p:cBhvr>
                                        <p:cTn id="32" dur="1000">
                                          <p:stCondLst>
                                            <p:cond delay="0"/>
                                          </p:stCondLst>
                                        </p:cTn>
                                        <p:tgtEl>
                                          <p:spTgt spid="870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Effect transition="in" filter="fade">
                                      <p:cBhvr>
                                        <p:cTn id="37" dur="1000">
                                          <p:stCondLst>
                                            <p:cond delay="0"/>
                                          </p:stCondLst>
                                        </p:cTn>
                                        <p:tgtEl>
                                          <p:spTgt spid="8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274638"/>
            <a:ext cx="6491514" cy="605895"/>
          </a:xfrm>
          <a:ln w="57150" cmpd="sng">
            <a:solidFill>
              <a:srgbClr val="22FFF6"/>
            </a:solidFill>
          </a:ln>
        </p:spPr>
        <p:txBody>
          <a:bodyPr/>
          <a:lstStyle/>
          <a:p>
            <a:r>
              <a:rPr lang="en-US" sz="3600" dirty="0">
                <a:latin typeface="Apple Casual"/>
                <a:cs typeface="Apple Casual"/>
              </a:rPr>
              <a:t>Six </a:t>
            </a:r>
            <a:r>
              <a:rPr lang="en-US" sz="3600" dirty="0" smtClean="0">
                <a:latin typeface="Apple Casual"/>
                <a:cs typeface="Apple Casual"/>
              </a:rPr>
              <a:t>Traits Plus</a:t>
            </a:r>
            <a:endParaRPr lang="en-US" sz="3600" dirty="0">
              <a:latin typeface="Apple Casual"/>
              <a:cs typeface="Apple Casual"/>
            </a:endParaRPr>
          </a:p>
        </p:txBody>
      </p:sp>
      <p:sp>
        <p:nvSpPr>
          <p:cNvPr id="15362" name="Rectangle 3"/>
          <p:cNvSpPr>
            <a:spLocks noGrp="1" noChangeArrowheads="1"/>
          </p:cNvSpPr>
          <p:nvPr>
            <p:ph idx="1"/>
          </p:nvPr>
        </p:nvSpPr>
        <p:spPr>
          <a:xfrm>
            <a:off x="457200" y="812800"/>
            <a:ext cx="8144933" cy="6045200"/>
          </a:xfrm>
        </p:spPr>
        <p:txBody>
          <a:bodyPr/>
          <a:lstStyle/>
          <a:p>
            <a:pPr>
              <a:lnSpc>
                <a:spcPct val="115000"/>
              </a:lnSpc>
            </a:pPr>
            <a:r>
              <a:rPr lang="en-US" sz="2800" b="1" u="sng" dirty="0">
                <a:latin typeface="Apple Casual"/>
                <a:cs typeface="Apple Casual"/>
              </a:rPr>
              <a:t>Ideas</a:t>
            </a:r>
            <a:r>
              <a:rPr lang="en-US" sz="2800" dirty="0">
                <a:latin typeface="Apple Casual"/>
                <a:cs typeface="Apple Casual"/>
              </a:rPr>
              <a:t>… the heart of the message</a:t>
            </a:r>
          </a:p>
          <a:p>
            <a:pPr>
              <a:lnSpc>
                <a:spcPct val="115000"/>
              </a:lnSpc>
            </a:pPr>
            <a:r>
              <a:rPr lang="en-US" sz="2800" b="1" u="sng" dirty="0">
                <a:latin typeface="Apple Casual"/>
                <a:cs typeface="Apple Casual"/>
              </a:rPr>
              <a:t>Organization</a:t>
            </a:r>
            <a:r>
              <a:rPr lang="en-US" sz="2800" dirty="0">
                <a:latin typeface="Apple Casual"/>
                <a:cs typeface="Apple Casual"/>
              </a:rPr>
              <a:t>…internal structure</a:t>
            </a:r>
            <a:r>
              <a:rPr lang="en-US" sz="2800" dirty="0" smtClean="0">
                <a:latin typeface="Apple Casual"/>
                <a:cs typeface="Apple Casual"/>
              </a:rPr>
              <a:t>,</a:t>
            </a:r>
          </a:p>
          <a:p>
            <a:pPr marL="0" indent="0">
              <a:lnSpc>
                <a:spcPct val="115000"/>
              </a:lnSpc>
              <a:buNone/>
            </a:pPr>
            <a:r>
              <a:rPr lang="en-US" sz="2800" dirty="0">
                <a:latin typeface="Apple Casual"/>
                <a:cs typeface="Apple Casual"/>
              </a:rPr>
              <a:t>	</a:t>
            </a:r>
            <a:r>
              <a:rPr lang="en-US" sz="2800" dirty="0" smtClean="0">
                <a:latin typeface="Apple Casual"/>
                <a:cs typeface="Apple Casual"/>
              </a:rPr>
              <a:t>	thread </a:t>
            </a:r>
            <a:r>
              <a:rPr lang="en-US" sz="2800" dirty="0">
                <a:latin typeface="Apple Casual"/>
                <a:cs typeface="Apple Casual"/>
              </a:rPr>
              <a:t>of meaning </a:t>
            </a:r>
          </a:p>
          <a:p>
            <a:pPr>
              <a:lnSpc>
                <a:spcPct val="115000"/>
              </a:lnSpc>
            </a:pPr>
            <a:r>
              <a:rPr lang="en-US" sz="2800" b="1" u="sng" dirty="0">
                <a:latin typeface="Apple Casual"/>
                <a:cs typeface="Apple Casual"/>
              </a:rPr>
              <a:t>Voice</a:t>
            </a:r>
            <a:r>
              <a:rPr lang="en-US" sz="2800" dirty="0">
                <a:latin typeface="Apple Casual"/>
                <a:cs typeface="Apple Casual"/>
              </a:rPr>
              <a:t>… the soul of the piece </a:t>
            </a:r>
          </a:p>
          <a:p>
            <a:pPr>
              <a:lnSpc>
                <a:spcPct val="115000"/>
              </a:lnSpc>
            </a:pPr>
            <a:r>
              <a:rPr lang="en-US" sz="2800" b="1" u="sng" dirty="0">
                <a:latin typeface="Apple Casual"/>
                <a:cs typeface="Apple Casual"/>
              </a:rPr>
              <a:t>Word Choice</a:t>
            </a:r>
            <a:r>
              <a:rPr lang="en-US" sz="2800" dirty="0">
                <a:latin typeface="Apple Casual"/>
                <a:cs typeface="Apple Casual"/>
              </a:rPr>
              <a:t>…rich. Colorful and precise language </a:t>
            </a:r>
          </a:p>
          <a:p>
            <a:pPr>
              <a:lnSpc>
                <a:spcPct val="115000"/>
              </a:lnSpc>
            </a:pPr>
            <a:r>
              <a:rPr lang="en-US" sz="2800" b="1" u="sng" dirty="0">
                <a:latin typeface="Apple Casual"/>
                <a:cs typeface="Apple Casual"/>
              </a:rPr>
              <a:t>Sentence Fluency</a:t>
            </a:r>
            <a:r>
              <a:rPr lang="en-US" sz="2800" dirty="0">
                <a:latin typeface="Apple Casual"/>
                <a:cs typeface="Apple Casual"/>
              </a:rPr>
              <a:t>…the music of the piece </a:t>
            </a:r>
            <a:r>
              <a:rPr lang="en-US" sz="2800" dirty="0" smtClean="0">
                <a:latin typeface="Apple Casual"/>
                <a:cs typeface="Apple Casual"/>
              </a:rPr>
              <a:t>   							</a:t>
            </a:r>
            <a:r>
              <a:rPr lang="en-US" sz="4800" dirty="0" smtClean="0">
                <a:latin typeface="ＭＳ ゴシック"/>
                <a:ea typeface="ＭＳ ゴシック"/>
                <a:cs typeface="ＭＳ ゴシック"/>
              </a:rPr>
              <a:t>♬♪♫</a:t>
            </a:r>
            <a:endParaRPr lang="en-US" sz="4800" dirty="0">
              <a:latin typeface="Apple Casual"/>
              <a:cs typeface="Apple Casual"/>
            </a:endParaRPr>
          </a:p>
          <a:p>
            <a:pPr>
              <a:lnSpc>
                <a:spcPct val="115000"/>
              </a:lnSpc>
            </a:pPr>
            <a:r>
              <a:rPr lang="en-US" sz="2800" b="1" u="sng" dirty="0">
                <a:latin typeface="Apple Casual"/>
                <a:cs typeface="Apple Casual"/>
              </a:rPr>
              <a:t>Conventions</a:t>
            </a:r>
            <a:r>
              <a:rPr lang="en-US" sz="2800" dirty="0">
                <a:latin typeface="Apple Casual"/>
                <a:cs typeface="Apple Casual"/>
              </a:rPr>
              <a:t>…level of correctness </a:t>
            </a:r>
            <a:endParaRPr lang="en-US" sz="2800" dirty="0" smtClean="0">
              <a:latin typeface="Apple Casual"/>
              <a:cs typeface="Apple Casual"/>
            </a:endParaRPr>
          </a:p>
          <a:p>
            <a:pPr>
              <a:lnSpc>
                <a:spcPct val="115000"/>
              </a:lnSpc>
              <a:buFont typeface="Arial"/>
              <a:buChar char="•"/>
            </a:pPr>
            <a:r>
              <a:rPr lang="en-US" sz="2800" b="1" u="sng" dirty="0" smtClean="0">
                <a:latin typeface="Apple Casual"/>
                <a:cs typeface="Apple Casual"/>
              </a:rPr>
              <a:t>+Presentation</a:t>
            </a:r>
            <a:endParaRPr lang="en-US" sz="2800" b="1" u="sng" dirty="0">
              <a:latin typeface="Apple Casual"/>
              <a:cs typeface="Apple Casual"/>
            </a:endParaRPr>
          </a:p>
        </p:txBody>
      </p:sp>
      <p:sp>
        <p:nvSpPr>
          <p:cNvPr id="10" name="Slide Number Placeholder 5"/>
          <p:cNvSpPr>
            <a:spLocks noGrp="1"/>
          </p:cNvSpPr>
          <p:nvPr>
            <p:ph type="sldNum" sz="quarter" idx="12"/>
          </p:nvPr>
        </p:nvSpPr>
        <p:spPr/>
        <p:txBody>
          <a:bodyPr/>
          <a:lstStyle/>
          <a:p>
            <a:pPr>
              <a:defRPr/>
            </a:pPr>
            <a:fld id="{C5711656-6E59-F940-BC0D-390CF0A34389}" type="slidenum">
              <a:rPr lang="en-US">
                <a:solidFill>
                  <a:prstClr val="black">
                    <a:tint val="75000"/>
                  </a:prstClr>
                </a:solidFill>
              </a:rPr>
              <a:pPr>
                <a:defRPr/>
              </a:pPr>
              <a:t>4</a:t>
            </a:fld>
            <a:endParaRPr lang="en-US" dirty="0">
              <a:solidFill>
                <a:prstClr val="black">
                  <a:tint val="75000"/>
                </a:prstClr>
              </a:solidFill>
            </a:endParaRPr>
          </a:p>
        </p:txBody>
      </p:sp>
      <p:pic>
        <p:nvPicPr>
          <p:cNvPr id="15364" name="Picture 5" descr="MPj043314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209" y="338666"/>
            <a:ext cx="1423257" cy="135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MCj025097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1693333"/>
            <a:ext cx="995362" cy="140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MPj043321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1467" y="5486400"/>
            <a:ext cx="2760133" cy="115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MPj0405470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333" y="3234267"/>
            <a:ext cx="1473200" cy="171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MCj0397064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4795" y="2095502"/>
            <a:ext cx="913343" cy="9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z="4800" dirty="0">
                <a:latin typeface="Apple Casual"/>
                <a:cs typeface="Apple Casual"/>
              </a:rPr>
              <a:t>Ideas</a:t>
            </a:r>
          </a:p>
        </p:txBody>
      </p:sp>
      <p:sp>
        <p:nvSpPr>
          <p:cNvPr id="17410" name="Rectangle 3"/>
          <p:cNvSpPr>
            <a:spLocks noGrp="1" noChangeArrowheads="1"/>
          </p:cNvSpPr>
          <p:nvPr>
            <p:ph idx="1"/>
          </p:nvPr>
        </p:nvSpPr>
        <p:spPr>
          <a:xfrm>
            <a:off x="457200" y="1303868"/>
            <a:ext cx="8229600" cy="5113865"/>
          </a:xfrm>
          <a:ln w="57150" cmpd="sng">
            <a:solidFill>
              <a:srgbClr val="00FFCC"/>
            </a:solidFill>
          </a:ln>
        </p:spPr>
        <p:txBody>
          <a:bodyPr/>
          <a:lstStyle/>
          <a:p>
            <a:r>
              <a:rPr lang="en-US" dirty="0" smtClean="0">
                <a:latin typeface="Apple Casual"/>
                <a:cs typeface="Apple Casual"/>
              </a:rPr>
              <a:t>Ideas… the heart of the message</a:t>
            </a:r>
          </a:p>
          <a:p>
            <a:r>
              <a:rPr lang="en-US" dirty="0" smtClean="0">
                <a:latin typeface="Apple Casual"/>
                <a:cs typeface="Apple Casual"/>
              </a:rPr>
              <a:t>What makes the essence of the composition</a:t>
            </a:r>
          </a:p>
          <a:p>
            <a:r>
              <a:rPr lang="en-US" dirty="0" smtClean="0">
                <a:latin typeface="Apple Casual"/>
                <a:cs typeface="Apple Casual"/>
              </a:rPr>
              <a:t>Where we spend the bulk of our time with students</a:t>
            </a:r>
          </a:p>
          <a:p>
            <a:pPr>
              <a:buFontTx/>
              <a:buNone/>
            </a:pPr>
            <a:r>
              <a:rPr lang="en-US" dirty="0" smtClean="0">
                <a:latin typeface="Calibri" charset="0"/>
              </a:rPr>
              <a:t>					</a:t>
            </a:r>
            <a:endParaRPr lang="en-US" dirty="0">
              <a:latin typeface="Calibri" charset="0"/>
            </a:endParaRPr>
          </a:p>
        </p:txBody>
      </p:sp>
      <p:sp>
        <p:nvSpPr>
          <p:cNvPr id="5" name="Slide Number Placeholder 5"/>
          <p:cNvSpPr>
            <a:spLocks noGrp="1"/>
          </p:cNvSpPr>
          <p:nvPr>
            <p:ph type="sldNum" sz="quarter" idx="12"/>
          </p:nvPr>
        </p:nvSpPr>
        <p:spPr>
          <a:xfrm>
            <a:off x="6587067" y="6085417"/>
            <a:ext cx="2133600" cy="365125"/>
          </a:xfrm>
        </p:spPr>
        <p:txBody>
          <a:bodyPr/>
          <a:lstStyle/>
          <a:p>
            <a:pPr>
              <a:defRPr/>
            </a:pPr>
            <a:fld id="{B0880072-71CE-9845-9AC5-32F93C04E477}" type="slidenum">
              <a:rPr lang="en-US">
                <a:solidFill>
                  <a:prstClr val="black">
                    <a:tint val="75000"/>
                  </a:prstClr>
                </a:solidFill>
              </a:rPr>
              <a:pPr>
                <a:defRPr/>
              </a:pPr>
              <a:t>5</a:t>
            </a:fld>
            <a:endParaRPr lang="en-US" dirty="0">
              <a:solidFill>
                <a:prstClr val="black">
                  <a:tint val="75000"/>
                </a:prstClr>
              </a:solidFill>
            </a:endParaRPr>
          </a:p>
        </p:txBody>
      </p:sp>
      <p:pic>
        <p:nvPicPr>
          <p:cNvPr id="17412" name="Picture 4" descr="MCj043474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33" y="3674534"/>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31334" y="4453467"/>
            <a:ext cx="1151466" cy="1313180"/>
          </a:xfrm>
          <a:prstGeom prst="rect">
            <a:avLst/>
          </a:prstGeom>
          <a:noFill/>
        </p:spPr>
        <p:txBody>
          <a:bodyPr wrap="square" rtlCol="0">
            <a:spAutoFit/>
          </a:bodyPr>
          <a:lstStyle/>
          <a:p>
            <a:pPr defTabSz="914400" fontAlgn="base">
              <a:lnSpc>
                <a:spcPct val="80000"/>
              </a:lnSpc>
              <a:spcBef>
                <a:spcPct val="20000"/>
              </a:spcBef>
              <a:spcAft>
                <a:spcPct val="0"/>
              </a:spcAft>
            </a:pPr>
            <a:r>
              <a:rPr lang="en-US" sz="2800" dirty="0">
                <a:solidFill>
                  <a:prstClr val="black"/>
                </a:solidFill>
                <a:latin typeface="Apple Casual"/>
                <a:ea typeface="ＭＳ Ｐゴシック" charset="0"/>
                <a:cs typeface="Apple Casual"/>
              </a:rPr>
              <a:t>Read</a:t>
            </a:r>
          </a:p>
          <a:p>
            <a:pPr defTabSz="914400" fontAlgn="base">
              <a:lnSpc>
                <a:spcPct val="80000"/>
              </a:lnSpc>
              <a:spcBef>
                <a:spcPct val="20000"/>
              </a:spcBef>
              <a:spcAft>
                <a:spcPct val="0"/>
              </a:spcAft>
            </a:pPr>
            <a:r>
              <a:rPr lang="en-US" sz="2800" dirty="0">
                <a:solidFill>
                  <a:prstClr val="black"/>
                </a:solidFill>
                <a:latin typeface="Apple Casual"/>
                <a:ea typeface="ＭＳ Ｐゴシック" charset="0"/>
                <a:cs typeface="Apple Casual"/>
              </a:rPr>
              <a:t>Talk</a:t>
            </a:r>
          </a:p>
          <a:p>
            <a:pPr defTabSz="914400" fontAlgn="base">
              <a:lnSpc>
                <a:spcPct val="80000"/>
              </a:lnSpc>
              <a:spcBef>
                <a:spcPct val="20000"/>
              </a:spcBef>
              <a:spcAft>
                <a:spcPct val="0"/>
              </a:spcAft>
            </a:pPr>
            <a:r>
              <a:rPr lang="en-US" sz="2800" dirty="0">
                <a:solidFill>
                  <a:prstClr val="black"/>
                </a:solidFill>
                <a:latin typeface="Apple Casual"/>
                <a:ea typeface="ＭＳ Ｐゴシック" charset="0"/>
                <a:cs typeface="Apple Casual"/>
              </a:rPr>
              <a:t>Think</a:t>
            </a:r>
          </a:p>
        </p:txBody>
      </p:sp>
      <p:sp>
        <p:nvSpPr>
          <p:cNvPr id="3" name="Rectangle 2"/>
          <p:cNvSpPr/>
          <p:nvPr/>
        </p:nvSpPr>
        <p:spPr>
          <a:xfrm>
            <a:off x="1314687" y="5926667"/>
            <a:ext cx="7135046" cy="553998"/>
          </a:xfrm>
          <a:prstGeom prst="rect">
            <a:avLst/>
          </a:prstGeom>
        </p:spPr>
        <p:txBody>
          <a:bodyPr wrap="square">
            <a:spAutoFit/>
          </a:bodyPr>
          <a:lstStyle/>
          <a:p>
            <a:pPr defTabSz="914400" fontAlgn="base">
              <a:lnSpc>
                <a:spcPct val="80000"/>
              </a:lnSpc>
              <a:spcBef>
                <a:spcPct val="20000"/>
              </a:spcBef>
              <a:spcAft>
                <a:spcPct val="0"/>
              </a:spcAft>
            </a:pPr>
            <a:r>
              <a:rPr lang="en-US" sz="3200" dirty="0">
                <a:solidFill>
                  <a:prstClr val="black"/>
                </a:solidFill>
                <a:latin typeface="Apple Casual"/>
                <a:ea typeface="ＭＳ Ｐゴシック" charset="0"/>
                <a:cs typeface="Apple Casual"/>
              </a:rPr>
              <a:t>Requires </a:t>
            </a:r>
            <a:r>
              <a:rPr lang="en-US" sz="3600" dirty="0">
                <a:solidFill>
                  <a:prstClr val="black"/>
                </a:solidFill>
                <a:latin typeface="Apple Casual"/>
                <a:ea typeface="ＭＳ Ｐゴシック" charset="0"/>
                <a:cs typeface="Apple Casual"/>
              </a:rPr>
              <a:t>evaluation</a:t>
            </a:r>
            <a:r>
              <a:rPr lang="en-US" sz="3200" dirty="0">
                <a:solidFill>
                  <a:prstClr val="black"/>
                </a:solidFill>
                <a:latin typeface="Apple Casual"/>
                <a:ea typeface="ＭＳ Ｐゴシック" charset="0"/>
                <a:cs typeface="Apple Casual"/>
              </a:rPr>
              <a:t> and synthesis</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latin typeface="Apple Casual"/>
                <a:cs typeface="Apple Casual"/>
              </a:rPr>
              <a:t>Organization</a:t>
            </a:r>
          </a:p>
        </p:txBody>
      </p:sp>
      <p:sp>
        <p:nvSpPr>
          <p:cNvPr id="21506" name="Rectangle 3"/>
          <p:cNvSpPr>
            <a:spLocks noGrp="1" noChangeArrowheads="1"/>
          </p:cNvSpPr>
          <p:nvPr>
            <p:ph idx="1"/>
          </p:nvPr>
        </p:nvSpPr>
        <p:spPr>
          <a:xfrm>
            <a:off x="457200" y="1286933"/>
            <a:ext cx="8229600" cy="5434541"/>
          </a:xfrm>
          <a:ln w="57150" cmpd="sng">
            <a:solidFill>
              <a:srgbClr val="00FFCC"/>
            </a:solidFill>
          </a:ln>
        </p:spPr>
        <p:txBody>
          <a:bodyPr/>
          <a:lstStyle/>
          <a:p>
            <a:r>
              <a:rPr lang="en-US" dirty="0">
                <a:latin typeface="Apple Casual"/>
                <a:cs typeface="Apple Casual"/>
              </a:rPr>
              <a:t>Organization…internal structure</a:t>
            </a:r>
            <a:r>
              <a:rPr lang="en-US" dirty="0" smtClean="0">
                <a:latin typeface="Apple Casual"/>
                <a:cs typeface="Apple Casual"/>
              </a:rPr>
              <a:t>,</a:t>
            </a:r>
          </a:p>
          <a:p>
            <a:r>
              <a:rPr lang="en-US" dirty="0" smtClean="0">
                <a:latin typeface="Apple Casual"/>
                <a:cs typeface="Apple Casual"/>
              </a:rPr>
              <a:t> </a:t>
            </a:r>
            <a:r>
              <a:rPr lang="en-US" dirty="0">
                <a:latin typeface="Apple Casual"/>
                <a:cs typeface="Apple Casual"/>
              </a:rPr>
              <a:t>thread of meaning …. </a:t>
            </a:r>
            <a:endParaRPr lang="en-US" dirty="0" smtClean="0">
              <a:latin typeface="Apple Casual"/>
              <a:cs typeface="Apple Casual"/>
            </a:endParaRPr>
          </a:p>
          <a:p>
            <a:r>
              <a:rPr lang="en-US" dirty="0" smtClean="0">
                <a:latin typeface="Apple Casual"/>
                <a:cs typeface="Apple Casual"/>
              </a:rPr>
              <a:t> skeleton </a:t>
            </a:r>
            <a:r>
              <a:rPr lang="en-US" dirty="0">
                <a:latin typeface="Apple Casual"/>
                <a:cs typeface="Apple Casual"/>
              </a:rPr>
              <a:t>of </a:t>
            </a:r>
            <a:r>
              <a:rPr lang="en-US" dirty="0" smtClean="0">
                <a:latin typeface="Apple Casual"/>
                <a:cs typeface="Apple Casual"/>
              </a:rPr>
              <a:t>writing….</a:t>
            </a:r>
            <a:endParaRPr lang="en-US" dirty="0">
              <a:latin typeface="Apple Casual"/>
              <a:cs typeface="Apple Casual"/>
            </a:endParaRPr>
          </a:p>
          <a:p>
            <a:pPr marL="0" indent="0">
              <a:buNone/>
            </a:pPr>
            <a:r>
              <a:rPr lang="en-US" dirty="0" smtClean="0">
                <a:latin typeface="Apple Casual"/>
                <a:cs typeface="Apple Casual"/>
              </a:rPr>
              <a:t>Difficult </a:t>
            </a:r>
            <a:r>
              <a:rPr lang="en-US" dirty="0">
                <a:latin typeface="Apple Casual"/>
                <a:cs typeface="Apple Casual"/>
              </a:rPr>
              <a:t>trait for </a:t>
            </a:r>
            <a:r>
              <a:rPr lang="en-US" dirty="0" smtClean="0">
                <a:latin typeface="Apple Casual"/>
                <a:cs typeface="Apple Casual"/>
              </a:rPr>
              <a:t>students-</a:t>
            </a:r>
          </a:p>
          <a:p>
            <a:pPr marL="0" indent="0">
              <a:buNone/>
            </a:pPr>
            <a:r>
              <a:rPr lang="en-US" dirty="0" smtClean="0">
                <a:latin typeface="Apple Casual"/>
                <a:cs typeface="Apple Casual"/>
              </a:rPr>
              <a:t>  </a:t>
            </a:r>
            <a:r>
              <a:rPr lang="en-US" dirty="0" smtClean="0">
                <a:solidFill>
                  <a:srgbClr val="660066"/>
                </a:solidFill>
                <a:latin typeface="Apple Casual"/>
                <a:cs typeface="Apple Casual"/>
              </a:rPr>
              <a:t>More </a:t>
            </a:r>
            <a:r>
              <a:rPr lang="en-US" dirty="0">
                <a:solidFill>
                  <a:srgbClr val="660066"/>
                </a:solidFill>
                <a:latin typeface="Apple Casual"/>
                <a:cs typeface="Apple Casual"/>
              </a:rPr>
              <a:t>worried about </a:t>
            </a:r>
            <a:r>
              <a:rPr lang="en-US" dirty="0" smtClean="0">
                <a:solidFill>
                  <a:srgbClr val="660066"/>
                </a:solidFill>
                <a:latin typeface="Apple Casual"/>
                <a:cs typeface="Apple Casual"/>
              </a:rPr>
              <a:t>correctness</a:t>
            </a:r>
          </a:p>
          <a:p>
            <a:pPr marL="0" indent="0">
              <a:buNone/>
            </a:pPr>
            <a:r>
              <a:rPr lang="en-US" dirty="0">
                <a:solidFill>
                  <a:srgbClr val="660066"/>
                </a:solidFill>
                <a:latin typeface="Apple Casual"/>
                <a:cs typeface="Apple Casual"/>
              </a:rPr>
              <a:t> </a:t>
            </a:r>
            <a:r>
              <a:rPr lang="en-US" dirty="0" smtClean="0">
                <a:solidFill>
                  <a:srgbClr val="660066"/>
                </a:solidFill>
                <a:latin typeface="Apple Casual"/>
                <a:cs typeface="Apple Casual"/>
              </a:rPr>
              <a:t>  </a:t>
            </a:r>
            <a:r>
              <a:rPr lang="en-US" dirty="0">
                <a:solidFill>
                  <a:srgbClr val="660066"/>
                </a:solidFill>
                <a:latin typeface="Apple Casual"/>
                <a:cs typeface="Apple Casual"/>
              </a:rPr>
              <a:t>than </a:t>
            </a:r>
            <a:r>
              <a:rPr lang="en-US" dirty="0" smtClean="0">
                <a:solidFill>
                  <a:srgbClr val="660066"/>
                </a:solidFill>
                <a:latin typeface="Apple Casual"/>
                <a:cs typeface="Apple Casual"/>
              </a:rPr>
              <a:t>content</a:t>
            </a:r>
          </a:p>
          <a:p>
            <a:r>
              <a:rPr lang="en-US" dirty="0">
                <a:latin typeface="Apple Casual"/>
                <a:cs typeface="Apple Casual"/>
              </a:rPr>
              <a:t>Confusion – </a:t>
            </a:r>
            <a:r>
              <a:rPr lang="en-US" dirty="0" smtClean="0">
                <a:latin typeface="Apple Casual"/>
                <a:cs typeface="Apple Casual"/>
              </a:rPr>
              <a:t>include </a:t>
            </a:r>
            <a:r>
              <a:rPr lang="en-US" dirty="0">
                <a:latin typeface="Apple Casual"/>
                <a:cs typeface="Apple Casual"/>
              </a:rPr>
              <a:t>or </a:t>
            </a:r>
            <a:r>
              <a:rPr lang="en-US" dirty="0" smtClean="0">
                <a:latin typeface="Apple Casual"/>
                <a:cs typeface="Apple Casual"/>
              </a:rPr>
              <a:t> </a:t>
            </a:r>
            <a:r>
              <a:rPr lang="en-US" dirty="0">
                <a:latin typeface="Apple Casual"/>
                <a:cs typeface="Apple Casual"/>
              </a:rPr>
              <a:t>not </a:t>
            </a:r>
            <a:r>
              <a:rPr lang="en-US" dirty="0" smtClean="0">
                <a:latin typeface="Apple Casual"/>
                <a:cs typeface="Apple Casual"/>
              </a:rPr>
              <a:t>include?</a:t>
            </a:r>
          </a:p>
          <a:p>
            <a:r>
              <a:rPr lang="en-US" dirty="0">
                <a:latin typeface="Apple Casual"/>
                <a:cs typeface="Apple Casual"/>
              </a:rPr>
              <a:t>Genre specific </a:t>
            </a:r>
            <a:r>
              <a:rPr lang="en-US" dirty="0" smtClean="0">
                <a:latin typeface="Apple Casual"/>
                <a:cs typeface="Apple Casual"/>
              </a:rPr>
              <a:t>issues </a:t>
            </a:r>
            <a:r>
              <a:rPr lang="en-US" dirty="0">
                <a:latin typeface="Apple Casual"/>
                <a:cs typeface="Apple Casual"/>
              </a:rPr>
              <a:t>hard </a:t>
            </a:r>
            <a:r>
              <a:rPr lang="en-US" dirty="0" smtClean="0">
                <a:latin typeface="Apple Casual"/>
                <a:cs typeface="Apple Casual"/>
              </a:rPr>
              <a:t>to </a:t>
            </a:r>
            <a:r>
              <a:rPr lang="en-US" dirty="0">
                <a:latin typeface="Apple Casual"/>
                <a:cs typeface="Apple Casual"/>
              </a:rPr>
              <a:t>navigate </a:t>
            </a:r>
          </a:p>
          <a:p>
            <a:pPr>
              <a:lnSpc>
                <a:spcPct val="115000"/>
              </a:lnSpc>
            </a:pPr>
            <a:r>
              <a:rPr lang="en-US" dirty="0">
                <a:latin typeface="Apple Casual"/>
                <a:cs typeface="Apple Casual"/>
              </a:rPr>
              <a:t>Rigidity – follow </a:t>
            </a:r>
            <a:r>
              <a:rPr lang="en-US" dirty="0" smtClean="0">
                <a:latin typeface="Apple Casual"/>
                <a:cs typeface="Apple Casual"/>
              </a:rPr>
              <a:t> </a:t>
            </a:r>
            <a:r>
              <a:rPr lang="en-US" dirty="0">
                <a:latin typeface="Apple Casual"/>
                <a:cs typeface="Apple Casual"/>
              </a:rPr>
              <a:t>known format</a:t>
            </a:r>
          </a:p>
          <a:p>
            <a:endParaRPr lang="en-US" dirty="0">
              <a:latin typeface="Calibri" charset="0"/>
            </a:endParaRPr>
          </a:p>
          <a:p>
            <a:endParaRPr lang="en-US" dirty="0">
              <a:latin typeface="Calibri" charset="0"/>
            </a:endParaRPr>
          </a:p>
          <a:p>
            <a:pPr lvl="4"/>
            <a:endParaRPr lang="en-US" dirty="0">
              <a:latin typeface="Calibri" charset="0"/>
            </a:endParaRPr>
          </a:p>
          <a:p>
            <a:pPr lvl="4"/>
            <a:endParaRPr lang="en-US" dirty="0">
              <a:latin typeface="Calibri" charset="0"/>
            </a:endParaRPr>
          </a:p>
          <a:p>
            <a:pPr lvl="4"/>
            <a:endParaRPr lang="en-US" dirty="0">
              <a:latin typeface="Calibri" charset="0"/>
            </a:endParaRPr>
          </a:p>
          <a:p>
            <a:endParaRPr lang="en-US" dirty="0">
              <a:latin typeface="Calibri" charset="0"/>
            </a:endParaRPr>
          </a:p>
        </p:txBody>
      </p:sp>
      <p:sp>
        <p:nvSpPr>
          <p:cNvPr id="5" name="Slide Number Placeholder 5"/>
          <p:cNvSpPr>
            <a:spLocks noGrp="1"/>
          </p:cNvSpPr>
          <p:nvPr>
            <p:ph type="sldNum" sz="quarter" idx="12"/>
          </p:nvPr>
        </p:nvSpPr>
        <p:spPr/>
        <p:txBody>
          <a:bodyPr/>
          <a:lstStyle/>
          <a:p>
            <a:pPr>
              <a:defRPr/>
            </a:pPr>
            <a:fld id="{07F5A391-DE29-2F45-8F54-AD06890C9B7C}" type="slidenum">
              <a:rPr lang="en-US">
                <a:solidFill>
                  <a:prstClr val="black">
                    <a:tint val="75000"/>
                  </a:prstClr>
                </a:solidFill>
              </a:rPr>
              <a:pPr>
                <a:defRPr/>
              </a:pPr>
              <a:t>6</a:t>
            </a:fld>
            <a:endParaRPr lang="en-US" dirty="0">
              <a:solidFill>
                <a:prstClr val="black">
                  <a:tint val="75000"/>
                </a:prstClr>
              </a:solidFill>
            </a:endParaRPr>
          </a:p>
        </p:txBody>
      </p:sp>
      <p:pic>
        <p:nvPicPr>
          <p:cNvPr id="21508" name="Picture 4" descr="MCj025097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532" y="626533"/>
            <a:ext cx="2269067" cy="323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algn="l"/>
            <a:r>
              <a:rPr lang="en-US" dirty="0">
                <a:latin typeface="Apple Casual"/>
                <a:cs typeface="Apple Casual"/>
              </a:rPr>
              <a:t>Conventions</a:t>
            </a:r>
          </a:p>
        </p:txBody>
      </p:sp>
      <p:sp>
        <p:nvSpPr>
          <p:cNvPr id="25602" name="Rectangle 3"/>
          <p:cNvSpPr>
            <a:spLocks noGrp="1" noChangeArrowheads="1"/>
          </p:cNvSpPr>
          <p:nvPr>
            <p:ph idx="1"/>
          </p:nvPr>
        </p:nvSpPr>
        <p:spPr>
          <a:xfrm>
            <a:off x="457200" y="1600200"/>
            <a:ext cx="8094133" cy="4525963"/>
          </a:xfrm>
          <a:ln w="38100" cmpd="sng">
            <a:solidFill>
              <a:srgbClr val="00FFCC"/>
            </a:solidFill>
          </a:ln>
        </p:spPr>
        <p:txBody>
          <a:bodyPr/>
          <a:lstStyle/>
          <a:p>
            <a:r>
              <a:rPr lang="en-US" dirty="0">
                <a:latin typeface="Apple Casual"/>
                <a:cs typeface="Apple Casual"/>
              </a:rPr>
              <a:t>Conventions…level of correctness</a:t>
            </a:r>
          </a:p>
          <a:p>
            <a:r>
              <a:rPr lang="en-US" dirty="0">
                <a:latin typeface="Apple Casual"/>
                <a:cs typeface="Apple Casual"/>
              </a:rPr>
              <a:t>Are for the reader, a gift from the writer</a:t>
            </a:r>
          </a:p>
          <a:p>
            <a:r>
              <a:rPr lang="en-US" dirty="0" smtClean="0">
                <a:latin typeface="Apple Casual"/>
                <a:cs typeface="Apple Casual"/>
              </a:rPr>
              <a:t>Where teachers </a:t>
            </a:r>
            <a:r>
              <a:rPr lang="en-US" dirty="0">
                <a:latin typeface="Apple Casual"/>
                <a:cs typeface="Apple Casual"/>
              </a:rPr>
              <a:t>expend much </a:t>
            </a:r>
            <a:r>
              <a:rPr lang="en-US" dirty="0" smtClean="0">
                <a:latin typeface="Apple Casual"/>
                <a:cs typeface="Apple Casual"/>
              </a:rPr>
              <a:t> </a:t>
            </a:r>
            <a:r>
              <a:rPr lang="en-US" dirty="0">
                <a:latin typeface="Apple Casual"/>
                <a:cs typeface="Apple Casual"/>
              </a:rPr>
              <a:t>energy</a:t>
            </a:r>
          </a:p>
          <a:p>
            <a:r>
              <a:rPr lang="en-US" dirty="0">
                <a:latin typeface="Apple Casual"/>
                <a:cs typeface="Apple Casual"/>
              </a:rPr>
              <a:t>What students fear most</a:t>
            </a:r>
          </a:p>
          <a:p>
            <a:r>
              <a:rPr lang="en-US" dirty="0">
                <a:latin typeface="Apple Casual"/>
                <a:cs typeface="Apple Casual"/>
              </a:rPr>
              <a:t>Best taught in context of real writing and followed up with mini-lessons for specific purposes</a:t>
            </a:r>
          </a:p>
          <a:p>
            <a:endParaRPr lang="en-US" dirty="0">
              <a:latin typeface="Calibri" charset="0"/>
            </a:endParaRPr>
          </a:p>
        </p:txBody>
      </p:sp>
      <p:sp>
        <p:nvSpPr>
          <p:cNvPr id="4" name="Slide Number Placeholder 5"/>
          <p:cNvSpPr>
            <a:spLocks noGrp="1"/>
          </p:cNvSpPr>
          <p:nvPr>
            <p:ph type="sldNum" sz="quarter" idx="12"/>
          </p:nvPr>
        </p:nvSpPr>
        <p:spPr/>
        <p:txBody>
          <a:bodyPr/>
          <a:lstStyle/>
          <a:p>
            <a:pPr>
              <a:defRPr/>
            </a:pPr>
            <a:fld id="{A8D53B1E-D394-364C-A09A-8E27482F756C}" type="slidenum">
              <a:rPr lang="en-US">
                <a:solidFill>
                  <a:prstClr val="black">
                    <a:tint val="75000"/>
                  </a:prstClr>
                </a:solidFill>
              </a:rPr>
              <a:pPr>
                <a:defRPr/>
              </a:pPr>
              <a:t>7</a:t>
            </a:fld>
            <a:endParaRPr lang="en-US" dirty="0">
              <a:solidFill>
                <a:prstClr val="black">
                  <a:tint val="75000"/>
                </a:prstClr>
              </a:solidFill>
            </a:endParaRPr>
          </a:p>
        </p:txBody>
      </p:sp>
      <p:pic>
        <p:nvPicPr>
          <p:cNvPr id="2" name="Picture 1"/>
          <p:cNvPicPr>
            <a:picLocks noChangeAspect="1"/>
          </p:cNvPicPr>
          <p:nvPr/>
        </p:nvPicPr>
        <p:blipFill>
          <a:blip r:embed="rId3"/>
          <a:stretch>
            <a:fillRect/>
          </a:stretch>
        </p:blipFill>
        <p:spPr>
          <a:xfrm>
            <a:off x="3708400" y="325967"/>
            <a:ext cx="5080000" cy="1384300"/>
          </a:xfrm>
          <a:prstGeom prst="rect">
            <a:avLst/>
          </a:prstGeom>
          <a:ln w="38100" cmpd="sng">
            <a:solidFill>
              <a:srgbClr val="00FFCC"/>
            </a:solidFill>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dirty="0">
                <a:latin typeface="Calibri" charset="0"/>
              </a:rPr>
              <a:t>Voice</a:t>
            </a:r>
          </a:p>
        </p:txBody>
      </p:sp>
      <p:sp>
        <p:nvSpPr>
          <p:cNvPr id="36866" name="Rectangle 3"/>
          <p:cNvSpPr>
            <a:spLocks noGrp="1" noChangeArrowheads="1"/>
          </p:cNvSpPr>
          <p:nvPr>
            <p:ph idx="1"/>
          </p:nvPr>
        </p:nvSpPr>
        <p:spPr>
          <a:xfrm>
            <a:off x="457201" y="2065867"/>
            <a:ext cx="7975600" cy="4060296"/>
          </a:xfrm>
          <a:ln w="38100" cmpd="sng">
            <a:solidFill>
              <a:srgbClr val="00FFCC"/>
            </a:solidFill>
          </a:ln>
        </p:spPr>
        <p:txBody>
          <a:bodyPr/>
          <a:lstStyle/>
          <a:p>
            <a:r>
              <a:rPr lang="en-US" dirty="0">
                <a:latin typeface="Apple Casual"/>
                <a:cs typeface="Apple Casual"/>
              </a:rPr>
              <a:t>It is the person behind the words</a:t>
            </a:r>
          </a:p>
          <a:p>
            <a:r>
              <a:rPr lang="en-US" dirty="0">
                <a:latin typeface="Apple Casual"/>
                <a:cs typeface="Apple Casual"/>
              </a:rPr>
              <a:t>Flavor of a piece</a:t>
            </a:r>
          </a:p>
          <a:p>
            <a:r>
              <a:rPr lang="en-US" dirty="0">
                <a:latin typeface="Apple Casual"/>
                <a:cs typeface="Apple Casual"/>
              </a:rPr>
              <a:t>It is the extension of one</a:t>
            </a:r>
            <a:r>
              <a:rPr lang="ja-JP" altLang="en-US" dirty="0">
                <a:latin typeface="Apple Casual"/>
                <a:cs typeface="Apple Casual"/>
              </a:rPr>
              <a:t>’</a:t>
            </a:r>
            <a:r>
              <a:rPr lang="en-US" altLang="ja-JP" dirty="0">
                <a:latin typeface="Apple Casual"/>
                <a:cs typeface="Apple Casual"/>
              </a:rPr>
              <a:t>s self in a work</a:t>
            </a:r>
          </a:p>
          <a:p>
            <a:r>
              <a:rPr lang="en-US" dirty="0">
                <a:latin typeface="Apple Casual"/>
                <a:cs typeface="Apple Casual"/>
              </a:rPr>
              <a:t>A bridge between the writer </a:t>
            </a:r>
            <a:endParaRPr lang="en-US" dirty="0" smtClean="0">
              <a:latin typeface="Apple Casual"/>
              <a:cs typeface="Apple Casual"/>
            </a:endParaRPr>
          </a:p>
          <a:p>
            <a:pPr marL="0" indent="0">
              <a:buNone/>
            </a:pPr>
            <a:r>
              <a:rPr lang="en-US" dirty="0" smtClean="0">
                <a:latin typeface="Apple Casual"/>
                <a:cs typeface="Apple Casual"/>
              </a:rPr>
              <a:t>     and </a:t>
            </a:r>
            <a:r>
              <a:rPr lang="en-US" dirty="0">
                <a:latin typeface="Apple Casual"/>
                <a:cs typeface="Apple Casual"/>
              </a:rPr>
              <a:t>his or her reader</a:t>
            </a:r>
          </a:p>
          <a:p>
            <a:r>
              <a:rPr lang="en-US" dirty="0">
                <a:latin typeface="Apple Casual"/>
                <a:cs typeface="Apple Casual"/>
              </a:rPr>
              <a:t>Recognized as a gift in our society</a:t>
            </a:r>
          </a:p>
        </p:txBody>
      </p:sp>
      <p:sp>
        <p:nvSpPr>
          <p:cNvPr id="5" name="Slide Number Placeholder 5"/>
          <p:cNvSpPr>
            <a:spLocks noGrp="1"/>
          </p:cNvSpPr>
          <p:nvPr>
            <p:ph type="sldNum" sz="quarter" idx="12"/>
          </p:nvPr>
        </p:nvSpPr>
        <p:spPr/>
        <p:txBody>
          <a:bodyPr/>
          <a:lstStyle/>
          <a:p>
            <a:pPr>
              <a:defRPr/>
            </a:pPr>
            <a:fld id="{10137146-AE83-8E4E-945E-1802B053FF18}" type="slidenum">
              <a:rPr lang="en-US">
                <a:solidFill>
                  <a:prstClr val="black">
                    <a:tint val="75000"/>
                  </a:prstClr>
                </a:solidFill>
              </a:rPr>
              <a:pPr>
                <a:defRPr/>
              </a:pPr>
              <a:t>8</a:t>
            </a:fld>
            <a:endParaRPr lang="en-US" dirty="0">
              <a:solidFill>
                <a:prstClr val="black">
                  <a:tint val="75000"/>
                </a:prstClr>
              </a:solidFill>
            </a:endParaRPr>
          </a:p>
        </p:txBody>
      </p:sp>
      <p:pic>
        <p:nvPicPr>
          <p:cNvPr id="36868" name="Picture 4" descr="MCj039706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133" y="471487"/>
            <a:ext cx="1828800" cy="122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BU0052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84960">
            <a:off x="5266228" y="882826"/>
            <a:ext cx="3124081" cy="1014986"/>
          </a:xfrm>
          <a:prstGeom prst="rect">
            <a:avLst/>
          </a:prstGeom>
        </p:spPr>
      </p:pic>
      <p:pic>
        <p:nvPicPr>
          <p:cNvPr id="3" name="Picture 2" descr="AA00965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2154">
            <a:off x="7196666" y="355600"/>
            <a:ext cx="1286933" cy="1439334"/>
          </a:xfrm>
          <a:prstGeom prst="rect">
            <a:avLst/>
          </a:prstGeom>
        </p:spPr>
      </p:pic>
      <p:pic>
        <p:nvPicPr>
          <p:cNvPr id="4" name="Picture 3" descr="7749816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9373" y="3773418"/>
            <a:ext cx="1776988" cy="3084582"/>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68136" y="991331"/>
            <a:ext cx="4149452" cy="4647469"/>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FOCUS</a:t>
            </a:r>
          </a:p>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WORD CHOICE</a:t>
            </a:r>
          </a:p>
          <a:p>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a:blip r:embed="rId3"/>
          <a:stretch>
            <a:fillRect/>
          </a:stretch>
        </p:blipFill>
        <p:spPr>
          <a:xfrm>
            <a:off x="976224" y="499902"/>
            <a:ext cx="3691912" cy="5175578"/>
          </a:xfrm>
          <a:prstGeom prst="rect">
            <a:avLst/>
          </a:prstGeom>
          <a:ln w="76200" cmpd="sng">
            <a:solidFill>
              <a:srgbClr val="22FFF6"/>
            </a:solidFill>
          </a:ln>
        </p:spPr>
      </p:pic>
      <p:sp>
        <p:nvSpPr>
          <p:cNvPr id="4" name="Slide Number Placeholder 3"/>
          <p:cNvSpPr>
            <a:spLocks noGrp="1"/>
          </p:cNvSpPr>
          <p:nvPr>
            <p:ph type="sldNum" sz="quarter" idx="12"/>
          </p:nvPr>
        </p:nvSpPr>
        <p:spPr/>
        <p:txBody>
          <a:bodyPr/>
          <a:lstStyle/>
          <a:p>
            <a:pPr>
              <a:defRPr/>
            </a:pPr>
            <a:fld id="{C49F575D-8E02-8A43-B64B-245A9A745C89}" type="slidenum">
              <a:rPr lang="en-US" smtClean="0">
                <a:solidFill>
                  <a:prstClr val="black">
                    <a:tint val="75000"/>
                  </a:prstClr>
                </a:solidFill>
              </a:rPr>
              <a:pPr>
                <a:defRPr/>
              </a:pPr>
              <a:t>9</a:t>
            </a:fld>
            <a:endParaRPr lang="en-US" dirty="0">
              <a:solidFill>
                <a:prstClr val="black">
                  <a:tint val="75000"/>
                </a:prst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TotalTime>
  <Words>1187</Words>
  <Application>Microsoft Macintosh PowerPoint</Application>
  <PresentationFormat>On-screen Show (4:3)</PresentationFormat>
  <Paragraphs>195</Paragraphs>
  <Slides>27</Slides>
  <Notes>17</Notes>
  <HiddenSlides>0</HiddenSlides>
  <MMClips>0</MMClips>
  <ScaleCrop>false</ScaleCrop>
  <HeadingPairs>
    <vt:vector size="4" baseType="variant">
      <vt:variant>
        <vt:lpstr>Theme</vt:lpstr>
      </vt:variant>
      <vt:variant>
        <vt:i4>26</vt:i4>
      </vt:variant>
      <vt:variant>
        <vt:lpstr>Slide Titles</vt:lpstr>
      </vt:variant>
      <vt:variant>
        <vt:i4>27</vt:i4>
      </vt:variant>
    </vt:vector>
  </HeadingPairs>
  <TitlesOfParts>
    <vt:vector size="53"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23_Office Theme</vt:lpstr>
      <vt:lpstr>24_Office Theme</vt:lpstr>
      <vt:lpstr>25_Office Theme</vt:lpstr>
      <vt:lpstr>26_Office Theme</vt:lpstr>
      <vt:lpstr>28_Office Theme</vt:lpstr>
      <vt:lpstr>30_Office Theme</vt:lpstr>
      <vt:lpstr>Six Traits Plus WORD CHOICE &amp; VOICE FOCUS </vt:lpstr>
      <vt:lpstr>A THOUGHT TO CONSIDER</vt:lpstr>
      <vt:lpstr>6 Traits+  Writing</vt:lpstr>
      <vt:lpstr>Six Traits Plus</vt:lpstr>
      <vt:lpstr>Ideas</vt:lpstr>
      <vt:lpstr>Organization</vt:lpstr>
      <vt:lpstr>Conventions</vt:lpstr>
      <vt:lpstr>Voice</vt:lpstr>
      <vt:lpstr>PowerPoint Presentation</vt:lpstr>
      <vt:lpstr>Reflect on a time when words  impacted your life…</vt:lpstr>
      <vt:lpstr>Word Choice </vt:lpstr>
      <vt:lpstr>WHAT DO WE MEAN BY WORD CHOICE?</vt:lpstr>
      <vt:lpstr>WHERE DO WE SEE WORD CHOICE?</vt:lpstr>
      <vt:lpstr>WORD CHOICE IN NARRATIVES</vt:lpstr>
      <vt:lpstr>IN EXPOSITORY WRITING</vt:lpstr>
      <vt:lpstr>IN PERSUASIVE WRITING</vt:lpstr>
      <vt:lpstr>HOW DO WE HELP STUDENTS WITH  WORD CHOICE?</vt:lpstr>
      <vt:lpstr>INTERMEDIATE</vt:lpstr>
      <vt:lpstr>FOCUS ON VOICE</vt:lpstr>
      <vt:lpstr>VOICE IS FOUND…</vt:lpstr>
      <vt:lpstr>Voice is situational</vt:lpstr>
      <vt:lpstr>What stops voice?</vt:lpstr>
      <vt:lpstr>How do we foster voice?</vt:lpstr>
      <vt:lpstr>RAFTS</vt:lpstr>
      <vt:lpstr> RAFTS  Example</vt:lpstr>
      <vt:lpstr>A RAFTS prompt would look like this…</vt:lpstr>
      <vt:lpstr>PowerPoint Presentation</vt:lpstr>
    </vt:vector>
  </TitlesOfParts>
  <Company>La Bonita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Writers    Six Traits Plus</dc:title>
  <dc:creator>Andrea  Street</dc:creator>
  <cp:lastModifiedBy>Literacy Center</cp:lastModifiedBy>
  <cp:revision>11</cp:revision>
  <cp:lastPrinted>2013-09-11T02:04:24Z</cp:lastPrinted>
  <dcterms:created xsi:type="dcterms:W3CDTF">2013-04-29T20:30:38Z</dcterms:created>
  <dcterms:modified xsi:type="dcterms:W3CDTF">2013-09-17T16:37:56Z</dcterms:modified>
</cp:coreProperties>
</file>