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702"/>
  </p:normalViewPr>
  <p:slideViewPr>
    <p:cSldViewPr snapToGrid="0" snapToObjects="1">
      <p:cViewPr varScale="1">
        <p:scale>
          <a:sx n="113" d="100"/>
          <a:sy n="113" d="100"/>
        </p:scale>
        <p:origin x="15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3/2/19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3/2/19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3/2/19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3/2/19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3/2/19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17856D5-1159-0343-86CD-53374AC08CC8}" type="datetimeFigureOut">
              <a:rPr lang="en-US" smtClean="0"/>
              <a:t>3/2/19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3/2/19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3/2/19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3/2/19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56D5-1159-0343-86CD-53374AC08CC8}" type="datetimeFigureOut">
              <a:rPr lang="en-US" smtClean="0"/>
              <a:t>3/2/19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17856D5-1159-0343-86CD-53374AC08CC8}" type="datetimeFigureOut">
              <a:rPr lang="en-US" smtClean="0"/>
              <a:t>3/2/19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17856D5-1159-0343-86CD-53374AC08CC8}" type="datetimeFigureOut">
              <a:rPr lang="en-US" smtClean="0"/>
              <a:t>3/2/19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ACED74-6D78-6E4D-9455-682D43D03C6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TPA%20Webpage" TargetMode="External"/><Relationship Id="rId2" Type="http://schemas.openxmlformats.org/officeDocument/2006/relationships/hyperlink" Target="https://www1.taskstream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819399"/>
            <a:ext cx="6400800" cy="336159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DR. MICHAEL VERDI –TPA COORDINATOR</a:t>
            </a:r>
          </a:p>
          <a:p>
            <a:endParaRPr lang="en-US" dirty="0"/>
          </a:p>
          <a:p>
            <a:r>
              <a:rPr lang="en-US" dirty="0"/>
              <a:t>DR. BARRY LAST – TPA LEAD ASSESSOR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SPRING TPA ORIENTATION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9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TASKSTREAM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Register for </a:t>
            </a:r>
            <a:r>
              <a:rPr lang="en-US" sz="2400" dirty="0" err="1"/>
              <a:t>Taskstream</a:t>
            </a:r>
            <a:r>
              <a:rPr lang="en-US" sz="2400" dirty="0"/>
              <a:t> (</a:t>
            </a:r>
            <a:r>
              <a:rPr lang="en-US" sz="2400" dirty="0">
                <a:hlinkClick r:id="rId2"/>
              </a:rPr>
              <a:t>https://www.taskstream.com</a:t>
            </a:r>
            <a:r>
              <a:rPr lang="en-US" sz="2400" dirty="0"/>
              <a:t>) </a:t>
            </a:r>
          </a:p>
          <a:p>
            <a:endParaRPr lang="en-US" sz="2400" dirty="0"/>
          </a:p>
          <a:p>
            <a:r>
              <a:rPr lang="en-US" sz="2400" dirty="0"/>
              <a:t>You will be given your codes for the various TPA’s today. These are only the codes for TPA’s and not registration!  Be sure to input them into </a:t>
            </a:r>
            <a:r>
              <a:rPr lang="en-US" sz="2400" dirty="0" err="1"/>
              <a:t>Taskstream</a:t>
            </a:r>
            <a:r>
              <a:rPr lang="en-US" sz="2400" dirty="0"/>
              <a:t> ASAP.</a:t>
            </a:r>
          </a:p>
          <a:p>
            <a:endParaRPr lang="en-US" sz="2400" dirty="0"/>
          </a:p>
          <a:p>
            <a:r>
              <a:rPr lang="en-US" sz="2400" dirty="0"/>
              <a:t>Remember that your SPRING TPA is due by April 22, 2019 </a:t>
            </a:r>
          </a:p>
          <a:p>
            <a:endParaRPr lang="en-US" sz="2400" dirty="0"/>
          </a:p>
          <a:p>
            <a:r>
              <a:rPr lang="en-US" sz="2400" dirty="0"/>
              <a:t>TPA Website Review </a:t>
            </a:r>
          </a:p>
          <a:p>
            <a:pPr marL="0" indent="0">
              <a:buNone/>
            </a:pPr>
            <a:r>
              <a:rPr lang="en-US" sz="2400" dirty="0">
                <a:hlinkClick r:id="rId3" action="ppaction://hlinkfile"/>
              </a:rPr>
              <a:t>    https://</a:t>
            </a:r>
            <a:r>
              <a:rPr lang="en-US" sz="2400" dirty="0" err="1">
                <a:hlinkClick r:id="rId3" action="ppaction://hlinkfile"/>
              </a:rPr>
              <a:t>coe.csusb.edu</a:t>
            </a:r>
            <a:r>
              <a:rPr lang="en-US" sz="2400" dirty="0">
                <a:hlinkClick r:id="rId3" action="ppaction://hlinkfile"/>
              </a:rPr>
              <a:t>/teacher-education/</a:t>
            </a:r>
            <a:r>
              <a:rPr lang="en-US" sz="2400" dirty="0" err="1">
                <a:hlinkClick r:id="rId3" action="ppaction://hlinkfile"/>
              </a:rPr>
              <a:t>tpa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236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 ONE AND TWO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Subject Specific Pedagogy</a:t>
            </a:r>
          </a:p>
          <a:p>
            <a:endParaRPr lang="en-US" dirty="0"/>
          </a:p>
          <a:p>
            <a:r>
              <a:rPr lang="en-US" dirty="0"/>
              <a:t>Designing Instruction</a:t>
            </a:r>
          </a:p>
          <a:p>
            <a:endParaRPr lang="en-US" dirty="0"/>
          </a:p>
          <a:p>
            <a:r>
              <a:rPr lang="en-US" dirty="0"/>
              <a:t>Meeting Dates: </a:t>
            </a:r>
          </a:p>
          <a:p>
            <a:pPr marL="0" indent="0">
              <a:buNone/>
            </a:pPr>
            <a:r>
              <a:rPr lang="en-US" dirty="0"/>
              <a:t>	(Online) March 30, April 6, 20, May 11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2299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 THREE AND FOUR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Assessing Learning  </a:t>
            </a:r>
          </a:p>
          <a:p>
            <a:endParaRPr lang="en-US" dirty="0"/>
          </a:p>
          <a:p>
            <a:r>
              <a:rPr lang="en-US" dirty="0"/>
              <a:t>Culminating Teaching Experience</a:t>
            </a:r>
          </a:p>
          <a:p>
            <a:endParaRPr lang="en-US" dirty="0"/>
          </a:p>
          <a:p>
            <a:r>
              <a:rPr lang="en-US" dirty="0"/>
              <a:t>For both of these, there will be a TPA Lab on April 19 so that students can upload documents, permission slips, and videos</a:t>
            </a:r>
          </a:p>
          <a:p>
            <a:r>
              <a:rPr lang="en-US" dirty="0"/>
              <a:t>Meeting Dates: </a:t>
            </a:r>
          </a:p>
          <a:p>
            <a:pPr marL="0" indent="0">
              <a:buNone/>
            </a:pPr>
            <a:r>
              <a:rPr lang="en-US" dirty="0"/>
              <a:t>	March 30, April 6, </a:t>
            </a:r>
            <a:r>
              <a:rPr lang="en-US"/>
              <a:t>May 11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0945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Hours of First TPA Class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u="sng" dirty="0"/>
              <a:t>Online </a:t>
            </a:r>
            <a:endParaRPr lang="en-US" sz="2200" dirty="0"/>
          </a:p>
          <a:p>
            <a:r>
              <a:rPr lang="en-US" sz="2200" dirty="0"/>
              <a:t>EELB/ESEC 520 A will be from 9-9:50 am</a:t>
            </a:r>
          </a:p>
          <a:p>
            <a:r>
              <a:rPr lang="en-US" sz="2200" dirty="0"/>
              <a:t>EELB/ESEC 520 B will be from 10-10:50am</a:t>
            </a:r>
          </a:p>
          <a:p>
            <a:r>
              <a:rPr lang="en-US" sz="2200" dirty="0"/>
              <a:t>EELB/ESEC 520 C will be from 11-11:50am</a:t>
            </a:r>
          </a:p>
          <a:p>
            <a:r>
              <a:rPr lang="en-US" sz="2200" dirty="0"/>
              <a:t>EELB/ESEC 520 D will be from 12-12:50pm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endParaRPr lang="en-US" sz="1800" dirty="0"/>
          </a:p>
          <a:p>
            <a:r>
              <a:rPr lang="en-US" dirty="0"/>
              <a:t>ALL CLASSES ARE MANDATORY IN ATTENDANCE!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8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PLAGIARISM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have not signed the TPA Plagiarism and Completion Policy Form, please see me</a:t>
            </a:r>
          </a:p>
          <a:p>
            <a:r>
              <a:rPr lang="en-US" dirty="0"/>
              <a:t>By not adhering to this policy, you run the risk of non completion of the graduation requirements and/or loss of your credential!</a:t>
            </a:r>
          </a:p>
          <a:p>
            <a:r>
              <a:rPr lang="en-US" dirty="0"/>
              <a:t>In addition, each quarter a sample of the TPA’s will be submitted to </a:t>
            </a:r>
            <a:r>
              <a:rPr lang="en-US" dirty="0" err="1"/>
              <a:t>Turnitin</a:t>
            </a:r>
            <a:r>
              <a:rPr lang="en-US" dirty="0"/>
              <a:t> which checks work for proof of authenticity</a:t>
            </a:r>
          </a:p>
          <a:p>
            <a:r>
              <a:rPr lang="en-US" dirty="0"/>
              <a:t>Finally, each time you submit, your TPA through Task Stream, you will be required to agree to the Plagiarism Policy.</a:t>
            </a:r>
          </a:p>
        </p:txBody>
      </p:sp>
    </p:spTree>
    <p:extLst>
      <p:ext uri="{BB962C8B-B14F-4D97-AF65-F5344CB8AC3E}">
        <p14:creationId xmlns:p14="http://schemas.microsoft.com/office/powerpoint/2010/main" val="3495812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TPA’s must be submitted by the deadline and are completed</a:t>
            </a:r>
          </a:p>
          <a:p>
            <a:r>
              <a:rPr lang="en-US" dirty="0"/>
              <a:t>If you do not follow this policy, you will receive NC for the TPA and will have to retake the class</a:t>
            </a:r>
          </a:p>
          <a:p>
            <a:r>
              <a:rPr lang="en-US" dirty="0"/>
              <a:t>Also, your status as a student or intern  teacher may be effected by receiving a NC on the TPA</a:t>
            </a:r>
          </a:p>
          <a:p>
            <a:r>
              <a:rPr lang="en-US" dirty="0"/>
              <a:t>It is important that you take these requirements seriously and are committed to completion and submission of the TPA</a:t>
            </a: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8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Multiple Subject Program</a:t>
            </a:r>
          </a:p>
          <a:p>
            <a:r>
              <a:rPr lang="en-US" sz="2800" b="1" dirty="0"/>
              <a:t>Students in Phase I MUST pass at least of one of TPAs 2 and 3 before she/he can do student teaching II. In other words, if a student fails both TPAs 2 and 3, she/he will be dropped from the next quarter student teaching. In addition, to take three TPAs in one quarter, a student will need approval from the program coordinator. Finally, a student will be advised to withdraw from the program after failing any aspects of TPAs three times.   </a:t>
            </a:r>
            <a:endParaRPr lang="en-US" sz="2800" dirty="0"/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For the Single Subject</a:t>
            </a:r>
            <a:endParaRPr lang="en-US" sz="2800" dirty="0"/>
          </a:p>
          <a:p>
            <a:r>
              <a:rPr lang="en-US" sz="2800" b="1" dirty="0"/>
              <a:t>Students in Phase I MUST pass at least of one of TPAs 1 and 2 before she/he can do student teaching II. In other words, if a student fails both TPAs 1 and 2, she/he will be dropped from the next quarter student teaching. In addition, to take three TPAs in one quarter, a student will need approval from the program coordinator. Finally, a student will be advised to withdraw from the program after failing any aspects of TPAs three times.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722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STUDENTS/PERMISSION SLIPS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will need to identify your focus students ASAP and submit them to Dr. Last or your instructor on the form from the TPA Website.  </a:t>
            </a:r>
          </a:p>
          <a:p>
            <a:endParaRPr lang="en-US" dirty="0"/>
          </a:p>
          <a:p>
            <a:r>
              <a:rPr lang="en-US" dirty="0"/>
              <a:t>The focus students need to be different for each TPA 2,3, and 4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Print out the Permission Slips from the TPA Website and begin distributing them to students ASAP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02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222</TotalTime>
  <Words>472</Words>
  <Application>Microsoft Macintosh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Civic</vt:lpstr>
      <vt:lpstr>SPRING TPA ORIENTATION </vt:lpstr>
      <vt:lpstr>TASKSTREAM</vt:lpstr>
      <vt:lpstr>TASKS ONE AND TWO</vt:lpstr>
      <vt:lpstr>TASKS THREE AND FOUR</vt:lpstr>
      <vt:lpstr>TPA CLASS</vt:lpstr>
      <vt:lpstr>PLAGIARISM POLICY</vt:lpstr>
      <vt:lpstr>SUBMISSION POLICY</vt:lpstr>
      <vt:lpstr>ADDITIONAL GUIDELINES</vt:lpstr>
      <vt:lpstr>FOCUS STUDENTS/PERMISSION SLIPS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TPA ORIENTATION</dc:title>
  <dc:creator>Barry Last</dc:creator>
  <cp:lastModifiedBy>Barry Last</cp:lastModifiedBy>
  <cp:revision>46</cp:revision>
  <cp:lastPrinted>2018-10-24T22:10:14Z</cp:lastPrinted>
  <dcterms:created xsi:type="dcterms:W3CDTF">2013-12-01T16:31:25Z</dcterms:created>
  <dcterms:modified xsi:type="dcterms:W3CDTF">2019-03-02T17:08:16Z</dcterms:modified>
</cp:coreProperties>
</file>