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70" r:id="rId7"/>
    <p:sldId id="263" r:id="rId8"/>
    <p:sldId id="265" r:id="rId9"/>
    <p:sldId id="268" r:id="rId10"/>
    <p:sldId id="272" r:id="rId11"/>
    <p:sldId id="264" r:id="rId12"/>
    <p:sldId id="269" r:id="rId13"/>
    <p:sldId id="266" r:id="rId14"/>
    <p:sldId id="267"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51"/>
    <p:restoredTop sz="94702"/>
  </p:normalViewPr>
  <p:slideViewPr>
    <p:cSldViewPr>
      <p:cViewPr varScale="1">
        <p:scale>
          <a:sx n="113" d="100"/>
          <a:sy n="113" d="100"/>
        </p:scale>
        <p:origin x="11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263BC99-E292-4646-8AD1-FF94464ABE36}" type="datetimeFigureOut">
              <a:rPr lang="en-US" smtClean="0"/>
              <a:pPr/>
              <a:t>3/11/18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AB799AF-CA8B-4707-83FD-1B887379F4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63BC99-E292-4646-8AD1-FF94464ABE36}" type="datetimeFigureOut">
              <a:rPr lang="en-US" smtClean="0"/>
              <a:pPr/>
              <a:t>3/11/18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799AF-CA8B-4707-83FD-1B887379F4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63BC99-E292-4646-8AD1-FF94464ABE36}" type="datetimeFigureOut">
              <a:rPr lang="en-US" smtClean="0"/>
              <a:pPr/>
              <a:t>3/11/18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799AF-CA8B-4707-83FD-1B887379F4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63BC99-E292-4646-8AD1-FF94464ABE36}" type="datetimeFigureOut">
              <a:rPr lang="en-US" smtClean="0"/>
              <a:pPr/>
              <a:t>3/11/18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799AF-CA8B-4707-83FD-1B887379F49E}"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63BC99-E292-4646-8AD1-FF94464ABE36}" type="datetimeFigureOut">
              <a:rPr lang="en-US" smtClean="0"/>
              <a:pPr/>
              <a:t>3/11/18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799AF-CA8B-4707-83FD-1B887379F49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63BC99-E292-4646-8AD1-FF94464ABE36}" type="datetimeFigureOut">
              <a:rPr lang="en-US" smtClean="0"/>
              <a:pPr/>
              <a:t>3/11/18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799AF-CA8B-4707-83FD-1B887379F49E}"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263BC99-E292-4646-8AD1-FF94464ABE36}" type="datetimeFigureOut">
              <a:rPr lang="en-US" smtClean="0"/>
              <a:pPr/>
              <a:t>3/11/18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B799AF-CA8B-4707-83FD-1B887379F4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263BC99-E292-4646-8AD1-FF94464ABE36}" type="datetimeFigureOut">
              <a:rPr lang="en-US" smtClean="0"/>
              <a:pPr/>
              <a:t>3/11/18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B799AF-CA8B-4707-83FD-1B887379F49E}"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63BC99-E292-4646-8AD1-FF94464ABE36}" type="datetimeFigureOut">
              <a:rPr lang="en-US" smtClean="0"/>
              <a:pPr/>
              <a:t>3/11/18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B799AF-CA8B-4707-83FD-1B887379F4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263BC99-E292-4646-8AD1-FF94464ABE36}" type="datetimeFigureOut">
              <a:rPr lang="en-US" smtClean="0"/>
              <a:pPr/>
              <a:t>3/11/18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799AF-CA8B-4707-83FD-1B887379F4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263BC99-E292-4646-8AD1-FF94464ABE36}" type="datetimeFigureOut">
              <a:rPr lang="en-US" smtClean="0"/>
              <a:pPr/>
              <a:t>3/11/18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AB799AF-CA8B-4707-83FD-1B887379F49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263BC99-E292-4646-8AD1-FF94464ABE36}" type="datetimeFigureOut">
              <a:rPr lang="en-US" smtClean="0"/>
              <a:pPr/>
              <a:t>3/11/18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AB799AF-CA8B-4707-83FD-1B887379F4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ESEC/EELB 520 C &amp; D</a:t>
            </a:r>
          </a:p>
        </p:txBody>
      </p:sp>
      <p:sp>
        <p:nvSpPr>
          <p:cNvPr id="3" name="Subtitle 2"/>
          <p:cNvSpPr>
            <a:spLocks noGrp="1"/>
          </p:cNvSpPr>
          <p:nvPr>
            <p:ph type="subTitle" idx="1"/>
          </p:nvPr>
        </p:nvSpPr>
        <p:spPr/>
        <p:txBody>
          <a:bodyPr>
            <a:normAutofit fontScale="92500" lnSpcReduction="20000"/>
          </a:bodyPr>
          <a:lstStyle/>
          <a:p>
            <a:r>
              <a:rPr lang="en-US" dirty="0"/>
              <a:t>Saturday/9 am – 11am</a:t>
            </a:r>
          </a:p>
          <a:p>
            <a:r>
              <a:rPr lang="en-US" dirty="0"/>
              <a:t>Dr. Barry Last</a:t>
            </a:r>
          </a:p>
          <a:p>
            <a:r>
              <a:rPr lang="en-US" dirty="0"/>
              <a:t>Lead Assessor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2800" dirty="0">
                <a:solidFill>
                  <a:srgbClr val="FF0000"/>
                </a:solidFill>
              </a:rPr>
              <a:t>Multiple Subject Program</a:t>
            </a:r>
          </a:p>
          <a:p>
            <a:r>
              <a:rPr lang="en-US" sz="2800" b="1" dirty="0"/>
              <a:t>Students in Phase I MUST pass at least of one of TPAs 2 and 3 before she/he can do student teaching II. In other words, if a student fails both TPAs 2 and 3, she/he will be dropped from the next quarter student teaching. In addition, to take three TPAs in one quarter, a student will need approval from the program coordinator. Finally, a student will be advised to withdraw from the program after failing any aspects of TPAs three times.   </a:t>
            </a:r>
            <a:endParaRPr lang="en-US" sz="2800" dirty="0"/>
          </a:p>
          <a:p>
            <a:endParaRPr lang="en-US" sz="2800" dirty="0">
              <a:solidFill>
                <a:srgbClr val="FF0000"/>
              </a:solidFill>
            </a:endParaRPr>
          </a:p>
          <a:p>
            <a:r>
              <a:rPr lang="en-US" sz="2800" dirty="0">
                <a:solidFill>
                  <a:srgbClr val="FF0000"/>
                </a:solidFill>
              </a:rPr>
              <a:t>For the Single Subject</a:t>
            </a:r>
            <a:endParaRPr lang="en-US" sz="2800" dirty="0"/>
          </a:p>
          <a:p>
            <a:r>
              <a:rPr lang="en-US" sz="2800" b="1" dirty="0"/>
              <a:t>Students in Phase I MUST pass at least of one of TPAs 1 and 2 before she/he can do student teaching II. In other words, if a student fails both </a:t>
            </a:r>
            <a:r>
              <a:rPr lang="en-US" sz="2800" b="1"/>
              <a:t>TPAs 1 and 2, </a:t>
            </a:r>
            <a:r>
              <a:rPr lang="en-US" sz="2800" b="1" dirty="0"/>
              <a:t>she/he will be dropped from the next quarter student teaching. In addition, to take three TPAs in one quarter, a student will need approval from the program coordinator. Finally, a student will be advised to withdraw from the program after failing any aspects of TPAs three times.</a:t>
            </a:r>
            <a:endParaRPr lang="en-US" sz="2800" dirty="0"/>
          </a:p>
        </p:txBody>
      </p:sp>
      <p:sp>
        <p:nvSpPr>
          <p:cNvPr id="3" name="Title 2"/>
          <p:cNvSpPr>
            <a:spLocks noGrp="1"/>
          </p:cNvSpPr>
          <p:nvPr>
            <p:ph type="title"/>
          </p:nvPr>
        </p:nvSpPr>
        <p:spPr/>
        <p:txBody>
          <a:bodyPr/>
          <a:lstStyle/>
          <a:p>
            <a:pPr algn="ctr"/>
            <a:r>
              <a:rPr lang="en-US" dirty="0"/>
              <a:t>COURSE GUIDELINES (CONT.)</a:t>
            </a:r>
          </a:p>
        </p:txBody>
      </p:sp>
    </p:spTree>
    <p:extLst>
      <p:ext uri="{BB962C8B-B14F-4D97-AF65-F5344CB8AC3E}">
        <p14:creationId xmlns:p14="http://schemas.microsoft.com/office/powerpoint/2010/main" val="2146254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For both EELB/ESEC 520 C/D, credit received will be based upon “passing” the TPA with at least a score of “3”</a:t>
            </a:r>
          </a:p>
          <a:p>
            <a:r>
              <a:rPr lang="en-US" dirty="0"/>
              <a:t>Also, it is critical that you attend each session so that you will receive the full information on how to complete the TPA</a:t>
            </a:r>
          </a:p>
          <a:p>
            <a:endParaRPr lang="en-US" dirty="0"/>
          </a:p>
        </p:txBody>
      </p:sp>
      <p:sp>
        <p:nvSpPr>
          <p:cNvPr id="3" name="Title 2"/>
          <p:cNvSpPr>
            <a:spLocks noGrp="1"/>
          </p:cNvSpPr>
          <p:nvPr>
            <p:ph type="title"/>
          </p:nvPr>
        </p:nvSpPr>
        <p:spPr/>
        <p:txBody>
          <a:bodyPr/>
          <a:lstStyle/>
          <a:p>
            <a:r>
              <a:rPr lang="en-US" dirty="0"/>
              <a:t>Course Evaluation Plan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May 12, you will attend a mandatory session that presents information related to the return of your TPA results and Resubmission Process</a:t>
            </a:r>
          </a:p>
          <a:p>
            <a:r>
              <a:rPr lang="en-US" dirty="0"/>
              <a:t>You will be able to see your TPA Results on Task Stream by 10am on May 14</a:t>
            </a:r>
          </a:p>
          <a:p>
            <a:endParaRPr lang="en-US" dirty="0"/>
          </a:p>
          <a:p>
            <a:endParaRPr lang="en-US" dirty="0"/>
          </a:p>
        </p:txBody>
      </p:sp>
      <p:sp>
        <p:nvSpPr>
          <p:cNvPr id="3" name="Title 2"/>
          <p:cNvSpPr>
            <a:spLocks noGrp="1"/>
          </p:cNvSpPr>
          <p:nvPr>
            <p:ph type="title"/>
          </p:nvPr>
        </p:nvSpPr>
        <p:spPr/>
        <p:txBody>
          <a:bodyPr>
            <a:normAutofit/>
          </a:bodyPr>
          <a:lstStyle/>
          <a:p>
            <a:pPr algn="ctr"/>
            <a:r>
              <a:rPr lang="en-US" dirty="0"/>
              <a:t>Final Mandatory Class</a:t>
            </a:r>
          </a:p>
        </p:txBody>
      </p:sp>
    </p:spTree>
    <p:extLst>
      <p:ext uri="{BB962C8B-B14F-4D97-AF65-F5344CB8AC3E}">
        <p14:creationId xmlns:p14="http://schemas.microsoft.com/office/powerpoint/2010/main" val="111104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a:p>
          <a:p>
            <a:r>
              <a:rPr lang="en-US" dirty="0"/>
              <a:t>If you enroll in the “Resubmission Course”,  your Rewrite for the TPA will be due no later than Tuesday</a:t>
            </a:r>
            <a:r>
              <a:rPr lang="en-US"/>
              <a:t>, May 29</a:t>
            </a:r>
            <a:r>
              <a:rPr lang="en-US" baseline="30000"/>
              <a:t>th</a:t>
            </a:r>
            <a:r>
              <a:rPr lang="en-US"/>
              <a:t> </a:t>
            </a:r>
            <a:r>
              <a:rPr lang="en-US" dirty="0"/>
              <a:t>through Task Stream </a:t>
            </a:r>
          </a:p>
          <a:p>
            <a:endParaRPr lang="en-US" dirty="0"/>
          </a:p>
          <a:p>
            <a:r>
              <a:rPr lang="en-US" dirty="0"/>
              <a:t>The TPA’s will be reviewed by an assessor and you will receive your results through Task Stream</a:t>
            </a:r>
          </a:p>
          <a:p>
            <a:endParaRPr lang="en-US" dirty="0"/>
          </a:p>
        </p:txBody>
      </p:sp>
      <p:sp>
        <p:nvSpPr>
          <p:cNvPr id="3" name="Title 2"/>
          <p:cNvSpPr>
            <a:spLocks noGrp="1"/>
          </p:cNvSpPr>
          <p:nvPr>
            <p:ph type="title"/>
          </p:nvPr>
        </p:nvSpPr>
        <p:spPr/>
        <p:txBody>
          <a:bodyPr/>
          <a:lstStyle/>
          <a:p>
            <a:r>
              <a:rPr lang="en-US" dirty="0"/>
              <a:t>Results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On April 7th, we will go over the TPA 3 and 4 Tasks </a:t>
            </a:r>
          </a:p>
          <a:p>
            <a:r>
              <a:rPr lang="en-US" dirty="0"/>
              <a:t>You will need to submit your list of your focus students on that day.</a:t>
            </a:r>
          </a:p>
          <a:p>
            <a:r>
              <a:rPr lang="en-US" dirty="0"/>
              <a:t>If you need a waiver for a focus student, please submit the form to me ASAP from the CSUSB Website:</a:t>
            </a:r>
          </a:p>
          <a:p>
            <a:endParaRPr lang="en-US" dirty="0"/>
          </a:p>
          <a:p>
            <a:r>
              <a:rPr lang="en-US" dirty="0"/>
              <a:t>https://</a:t>
            </a:r>
            <a:r>
              <a:rPr lang="en-US" dirty="0" err="1"/>
              <a:t>coe.csusb.edu</a:t>
            </a:r>
            <a:r>
              <a:rPr lang="en-US" dirty="0"/>
              <a:t>/teacher-education/</a:t>
            </a:r>
            <a:r>
              <a:rPr lang="en-US" dirty="0" err="1"/>
              <a:t>tpa</a:t>
            </a:r>
            <a:endParaRPr lang="en-US" dirty="0"/>
          </a:p>
        </p:txBody>
      </p:sp>
      <p:sp>
        <p:nvSpPr>
          <p:cNvPr id="3" name="Title 2"/>
          <p:cNvSpPr>
            <a:spLocks noGrp="1"/>
          </p:cNvSpPr>
          <p:nvPr>
            <p:ph type="title"/>
          </p:nvPr>
        </p:nvSpPr>
        <p:spPr/>
        <p:txBody>
          <a:bodyPr/>
          <a:lstStyle/>
          <a:p>
            <a:r>
              <a:rPr lang="en-US" dirty="0"/>
              <a:t>Future Assignments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You must be registered in Task Stream and have your TPA codes by this Monday, April 2</a:t>
            </a:r>
          </a:p>
          <a:p>
            <a:pPr marL="109728" indent="0">
              <a:buNone/>
            </a:pPr>
            <a:endParaRPr lang="en-US" dirty="0"/>
          </a:p>
          <a:p>
            <a:r>
              <a:rPr lang="en-US" dirty="0"/>
              <a:t>Since you will be assigned an assessor, you must be registered and submit your codes. Otherwise, you TPA cannot be reviewed</a:t>
            </a:r>
          </a:p>
          <a:p>
            <a:pPr marL="109728" indent="0">
              <a:buNone/>
            </a:pPr>
            <a:endParaRPr lang="en-US" dirty="0"/>
          </a:p>
          <a:p>
            <a:r>
              <a:rPr lang="en-US" dirty="0"/>
              <a:t>All Tasks are due on April 24th</a:t>
            </a:r>
          </a:p>
        </p:txBody>
      </p:sp>
      <p:sp>
        <p:nvSpPr>
          <p:cNvPr id="3" name="Title 2"/>
          <p:cNvSpPr>
            <a:spLocks noGrp="1"/>
          </p:cNvSpPr>
          <p:nvPr>
            <p:ph type="title"/>
          </p:nvPr>
        </p:nvSpPr>
        <p:spPr/>
        <p:txBody>
          <a:bodyPr/>
          <a:lstStyle/>
          <a:p>
            <a:r>
              <a:rPr lang="en-US" dirty="0"/>
              <a:t>Important Dates to Remember</a:t>
            </a:r>
          </a:p>
        </p:txBody>
      </p:sp>
    </p:spTree>
    <p:extLst>
      <p:ext uri="{BB962C8B-B14F-4D97-AF65-F5344CB8AC3E}">
        <p14:creationId xmlns:p14="http://schemas.microsoft.com/office/powerpoint/2010/main" val="253001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Syllabus</a:t>
            </a:r>
          </a:p>
          <a:p>
            <a:r>
              <a:rPr lang="en-US" dirty="0"/>
              <a:t>Class Requirements</a:t>
            </a:r>
          </a:p>
          <a:p>
            <a:r>
              <a:rPr lang="en-US" dirty="0"/>
              <a:t>Course Calendars</a:t>
            </a:r>
          </a:p>
          <a:p>
            <a:r>
              <a:rPr lang="en-US" dirty="0"/>
              <a:t>Deadlines for Submission of TPA</a:t>
            </a:r>
          </a:p>
          <a:p>
            <a:r>
              <a:rPr lang="en-US" dirty="0"/>
              <a:t>Steps for Effectively Using Task Stream</a:t>
            </a:r>
          </a:p>
          <a:p>
            <a:r>
              <a:rPr lang="en-US" dirty="0"/>
              <a:t>Uploading of Attachments </a:t>
            </a:r>
          </a:p>
          <a:p>
            <a:r>
              <a:rPr lang="en-US" dirty="0"/>
              <a:t>Course Evaluation Plan</a:t>
            </a:r>
          </a:p>
          <a:p>
            <a:r>
              <a:rPr lang="en-US" dirty="0"/>
              <a:t>Resubmission Course</a:t>
            </a:r>
          </a:p>
          <a:p>
            <a:r>
              <a:rPr lang="en-US" dirty="0"/>
              <a:t>Rewrites of TPA Deadlines</a:t>
            </a:r>
          </a:p>
        </p:txBody>
      </p:sp>
      <p:sp>
        <p:nvSpPr>
          <p:cNvPr id="3" name="Title 2"/>
          <p:cNvSpPr>
            <a:spLocks noGrp="1"/>
          </p:cNvSpPr>
          <p:nvPr>
            <p:ph type="title"/>
          </p:nvPr>
        </p:nvSpPr>
        <p:spPr/>
        <p:txBody>
          <a:bodyPr/>
          <a:lstStyle/>
          <a:p>
            <a:r>
              <a:rPr lang="en-US" dirty="0"/>
              <a:t>Session 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TPA 3- Assessing Learning</a:t>
            </a:r>
          </a:p>
          <a:p>
            <a:pPr lvl="1"/>
            <a:r>
              <a:rPr lang="en-US" dirty="0"/>
              <a:t>Identification of class</a:t>
            </a:r>
          </a:p>
          <a:p>
            <a:pPr lvl="1"/>
            <a:r>
              <a:rPr lang="en-US" b="1" i="1" dirty="0"/>
              <a:t>Multiple Subject students complete the task in their mathematics class</a:t>
            </a:r>
            <a:endParaRPr lang="en-US" dirty="0"/>
          </a:p>
          <a:p>
            <a:pPr lvl="1"/>
            <a:r>
              <a:rPr lang="en-US" dirty="0"/>
              <a:t>Identification of Focus Students (ELL/SN)</a:t>
            </a:r>
          </a:p>
          <a:p>
            <a:pPr lvl="1"/>
            <a:r>
              <a:rPr lang="en-US" dirty="0"/>
              <a:t>Waiver Process</a:t>
            </a:r>
          </a:p>
          <a:p>
            <a:pPr lvl="1"/>
            <a:r>
              <a:rPr lang="en-US" dirty="0"/>
              <a:t>Plan of Assessment</a:t>
            </a:r>
          </a:p>
          <a:p>
            <a:pPr lvl="1"/>
            <a:r>
              <a:rPr lang="en-US" dirty="0"/>
              <a:t>Adaptations</a:t>
            </a:r>
          </a:p>
          <a:p>
            <a:pPr lvl="1"/>
            <a:endParaRPr lang="en-US" dirty="0"/>
          </a:p>
          <a:p>
            <a:pPr lvl="1"/>
            <a:endParaRPr lang="en-US" dirty="0"/>
          </a:p>
          <a:p>
            <a:pPr lvl="1">
              <a:buNone/>
            </a:pPr>
            <a:endParaRPr lang="en-US" dirty="0"/>
          </a:p>
        </p:txBody>
      </p:sp>
      <p:sp>
        <p:nvSpPr>
          <p:cNvPr id="3" name="Title 2"/>
          <p:cNvSpPr>
            <a:spLocks noGrp="1"/>
          </p:cNvSpPr>
          <p:nvPr>
            <p:ph type="title"/>
          </p:nvPr>
        </p:nvSpPr>
        <p:spPr/>
        <p:txBody>
          <a:bodyPr/>
          <a:lstStyle/>
          <a:p>
            <a:r>
              <a:rPr lang="en-US" dirty="0"/>
              <a:t>Syllabus-Class Requirements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TPA 4- Culminating Teaching Experience</a:t>
            </a:r>
          </a:p>
          <a:p>
            <a:pPr lvl="1"/>
            <a:r>
              <a:rPr lang="en-US" dirty="0"/>
              <a:t>Identification of class</a:t>
            </a:r>
          </a:p>
          <a:p>
            <a:pPr lvl="1"/>
            <a:r>
              <a:rPr lang="en-US" b="1" i="1" dirty="0"/>
              <a:t>Multiple Subject students will complete their task in either social studies or science class</a:t>
            </a:r>
            <a:endParaRPr lang="en-US" dirty="0"/>
          </a:p>
          <a:p>
            <a:pPr lvl="1"/>
            <a:r>
              <a:rPr lang="en-US" dirty="0"/>
              <a:t>Identification of Focus Students (ELL/Challenge)</a:t>
            </a:r>
          </a:p>
          <a:p>
            <a:pPr lvl="1"/>
            <a:r>
              <a:rPr lang="en-US" dirty="0"/>
              <a:t>Waiver Process</a:t>
            </a:r>
          </a:p>
          <a:p>
            <a:pPr lvl="1"/>
            <a:r>
              <a:rPr lang="en-US" dirty="0"/>
              <a:t>Description of Classroom Environment</a:t>
            </a:r>
          </a:p>
          <a:p>
            <a:pPr lvl="1"/>
            <a:r>
              <a:rPr lang="en-US" dirty="0"/>
              <a:t>Plan of Assessment</a:t>
            </a:r>
          </a:p>
          <a:p>
            <a:pPr lvl="1"/>
            <a:r>
              <a:rPr lang="en-US" dirty="0"/>
              <a:t>Adaptations</a:t>
            </a:r>
          </a:p>
          <a:p>
            <a:pPr lvl="1"/>
            <a:r>
              <a:rPr lang="en-US" dirty="0"/>
              <a:t>Video taping of Instruction</a:t>
            </a:r>
          </a:p>
          <a:p>
            <a:pPr lvl="1"/>
            <a:r>
              <a:rPr lang="en-US" dirty="0"/>
              <a:t>Analysis of Lesson</a:t>
            </a:r>
          </a:p>
        </p:txBody>
      </p:sp>
      <p:sp>
        <p:nvSpPr>
          <p:cNvPr id="3" name="Title 2"/>
          <p:cNvSpPr>
            <a:spLocks noGrp="1"/>
          </p:cNvSpPr>
          <p:nvPr>
            <p:ph type="title"/>
          </p:nvPr>
        </p:nvSpPr>
        <p:spPr/>
        <p:txBody>
          <a:bodyPr/>
          <a:lstStyle/>
          <a:p>
            <a:r>
              <a:rPr lang="en-US" dirty="0"/>
              <a:t>Syllabus-Class Requirements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TPA are to be submitted no later than 11:59pm on April 24th!! No Task will be accepted after Task Stream is closed</a:t>
            </a:r>
          </a:p>
          <a:p>
            <a:r>
              <a:rPr lang="en-US" u="sng" dirty="0"/>
              <a:t>Failure to submit a </a:t>
            </a:r>
            <a:r>
              <a:rPr lang="en-US" b="1" u="sng" dirty="0"/>
              <a:t>complete response</a:t>
            </a:r>
            <a:r>
              <a:rPr lang="en-US" u="sng" dirty="0"/>
              <a:t> to Task 3/4  on the due date and during the designated time period will result in a</a:t>
            </a:r>
            <a:r>
              <a:rPr lang="en-US" b="1" u="sng" dirty="0"/>
              <a:t> </a:t>
            </a:r>
            <a:r>
              <a:rPr lang="en-US" u="sng" dirty="0"/>
              <a:t>score of 1.  This includes any attachments (</a:t>
            </a:r>
            <a:r>
              <a:rPr lang="en-US" u="sng" dirty="0" err="1"/>
              <a:t>ie</a:t>
            </a:r>
            <a:r>
              <a:rPr lang="en-US" u="sng" dirty="0"/>
              <a:t>. Permission slips, student work, videos, etc.)</a:t>
            </a:r>
          </a:p>
          <a:p>
            <a:r>
              <a:rPr lang="en-US" u="sng" dirty="0"/>
              <a:t>For TPA 4- Non working videos will also be a “1”</a:t>
            </a:r>
            <a:endParaRPr lang="en-US" dirty="0"/>
          </a:p>
        </p:txBody>
      </p:sp>
      <p:sp>
        <p:nvSpPr>
          <p:cNvPr id="3" name="Title 2"/>
          <p:cNvSpPr>
            <a:spLocks noGrp="1"/>
          </p:cNvSpPr>
          <p:nvPr>
            <p:ph type="title"/>
          </p:nvPr>
        </p:nvSpPr>
        <p:spPr/>
        <p:txBody>
          <a:bodyPr>
            <a:normAutofit fontScale="90000"/>
          </a:bodyPr>
          <a:lstStyle/>
          <a:p>
            <a:r>
              <a:rPr lang="en-US" dirty="0"/>
              <a:t>Deadlines for Submission of TPA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a:t>You must be registered in Task Stream and have your TPA codes by Monday, 4/2</a:t>
            </a:r>
          </a:p>
          <a:p>
            <a:pPr marL="109728" indent="0">
              <a:buNone/>
            </a:pPr>
            <a:endParaRPr lang="en-US" b="1" dirty="0"/>
          </a:p>
          <a:p>
            <a:r>
              <a:rPr lang="en-US" b="1" dirty="0"/>
              <a:t>MS-ASSESSING LEARNING</a:t>
            </a:r>
            <a:r>
              <a:rPr lang="en-US" dirty="0"/>
              <a:t>-</a:t>
            </a:r>
            <a:r>
              <a:rPr lang="en-US" b="1" dirty="0"/>
              <a:t>MSALTASK3S18</a:t>
            </a:r>
            <a:r>
              <a:rPr lang="en-US" dirty="0"/>
              <a:t>      </a:t>
            </a:r>
            <a:r>
              <a:rPr lang="en-US" b="1" dirty="0"/>
              <a:t> </a:t>
            </a:r>
            <a:endParaRPr lang="en-US" dirty="0"/>
          </a:p>
          <a:p>
            <a:r>
              <a:rPr lang="en-US" b="1" dirty="0"/>
              <a:t>SS-ASSESSING LEARNING</a:t>
            </a:r>
            <a:r>
              <a:rPr lang="en-US" dirty="0"/>
              <a:t>-</a:t>
            </a:r>
            <a:r>
              <a:rPr lang="en-US" b="1" dirty="0"/>
              <a:t>SSALTASK3S18</a:t>
            </a:r>
            <a:r>
              <a:rPr lang="en-US" dirty="0"/>
              <a:t> </a:t>
            </a:r>
          </a:p>
          <a:p>
            <a:r>
              <a:rPr lang="en-US" b="1" dirty="0"/>
              <a:t>MS-CULMINATING TEACHING EXPERIENCE</a:t>
            </a:r>
            <a:endParaRPr lang="en-US" dirty="0"/>
          </a:p>
          <a:p>
            <a:r>
              <a:rPr lang="en-US" b="1" dirty="0"/>
              <a:t>MSCTETASK4S18</a:t>
            </a:r>
            <a:r>
              <a:rPr lang="en-US" dirty="0"/>
              <a:t>  </a:t>
            </a:r>
          </a:p>
          <a:p>
            <a:r>
              <a:rPr lang="en-US" b="1" dirty="0"/>
              <a:t>SS-CULMINATING TEACHING EXPERIENCE</a:t>
            </a:r>
            <a:endParaRPr lang="en-US" dirty="0"/>
          </a:p>
          <a:p>
            <a:r>
              <a:rPr lang="en-US" b="1" dirty="0"/>
              <a:t>SSCTETASK4S18</a:t>
            </a:r>
            <a:r>
              <a:rPr lang="en-US" dirty="0"/>
              <a:t> </a:t>
            </a:r>
          </a:p>
        </p:txBody>
      </p:sp>
      <p:sp>
        <p:nvSpPr>
          <p:cNvPr id="3" name="Title 2"/>
          <p:cNvSpPr>
            <a:spLocks noGrp="1"/>
          </p:cNvSpPr>
          <p:nvPr>
            <p:ph type="title"/>
          </p:nvPr>
        </p:nvSpPr>
        <p:spPr/>
        <p:txBody>
          <a:bodyPr/>
          <a:lstStyle/>
          <a:p>
            <a:pPr algn="ctr"/>
            <a:r>
              <a:rPr lang="en-US" dirty="0"/>
              <a:t>TPA Codes</a:t>
            </a:r>
          </a:p>
        </p:txBody>
      </p:sp>
    </p:spTree>
    <p:extLst>
      <p:ext uri="{BB962C8B-B14F-4D97-AF65-F5344CB8AC3E}">
        <p14:creationId xmlns:p14="http://schemas.microsoft.com/office/powerpoint/2010/main" val="432543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One session will be used for you to work in computer lab to upload attachments</a:t>
            </a:r>
          </a:p>
          <a:p>
            <a:r>
              <a:rPr lang="en-US" dirty="0"/>
              <a:t>ESEC520 C &amp; D – April 20(COE 205/207)</a:t>
            </a:r>
          </a:p>
          <a:p>
            <a:r>
              <a:rPr lang="en-US" dirty="0"/>
              <a:t>This will be from 9am – 5 pm </a:t>
            </a:r>
          </a:p>
          <a:p>
            <a:r>
              <a:rPr lang="en-US" dirty="0"/>
              <a:t>You can receive assistance from </a:t>
            </a:r>
            <a:r>
              <a:rPr lang="en-US" dirty="0" err="1"/>
              <a:t>Thinh</a:t>
            </a:r>
            <a:r>
              <a:rPr lang="en-US" dirty="0"/>
              <a:t> Ly and Mike Ignacio along with me on that day</a:t>
            </a:r>
          </a:p>
          <a:p>
            <a:r>
              <a:rPr lang="en-US" dirty="0"/>
              <a:t>If you do not attend this session, you will need to work at your school</a:t>
            </a:r>
          </a:p>
          <a:p>
            <a:endParaRPr lang="en-US" dirty="0"/>
          </a:p>
        </p:txBody>
      </p:sp>
      <p:sp>
        <p:nvSpPr>
          <p:cNvPr id="3" name="Title 2"/>
          <p:cNvSpPr>
            <a:spLocks noGrp="1"/>
          </p:cNvSpPr>
          <p:nvPr>
            <p:ph type="title"/>
          </p:nvPr>
        </p:nvSpPr>
        <p:spPr/>
        <p:txBody>
          <a:bodyPr/>
          <a:lstStyle/>
          <a:p>
            <a:r>
              <a:rPr lang="en-US" dirty="0"/>
              <a:t>Uploading of Attachments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We have instituted a “Resubmission Course” through the CEL </a:t>
            </a:r>
          </a:p>
          <a:p>
            <a:r>
              <a:rPr lang="en-US" dirty="0"/>
              <a:t>If your completed task does not earn a score of level 3 for whatever reason you will be given the option to resubmit.  Students choosing to resubmit must sign up for the Task 3/4 Resubmission Course through the College of Extended Learning. The cost of this course will be $175.00 and must be paid prior to resubmitting.  The Resubmission Course will be held on Saturday May 19, 2018 from 9AM-12 PM.  Attendance is not mandatory but it is highly encouraged, however signing up for the course is required for you to be able to resubmit your task during the resubmission period. If a student does not choose to sign up for the Task 3/4 Resubmission Course, they will be given their original score, receive No Credit in the course and will have to retake the course in the following quarter.</a:t>
            </a:r>
          </a:p>
        </p:txBody>
      </p:sp>
      <p:sp>
        <p:nvSpPr>
          <p:cNvPr id="3" name="Title 2"/>
          <p:cNvSpPr>
            <a:spLocks noGrp="1"/>
          </p:cNvSpPr>
          <p:nvPr>
            <p:ph type="title"/>
          </p:nvPr>
        </p:nvSpPr>
        <p:spPr/>
        <p:txBody>
          <a:bodyPr/>
          <a:lstStyle/>
          <a:p>
            <a:r>
              <a:rPr lang="en-US" dirty="0"/>
              <a:t>Resubmission Course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a:t>If you miss any of the mandatory class meetings you run the risk of being dropped from class and not allowed to submit your task this quarter</a:t>
            </a:r>
            <a:endParaRPr lang="en-US" dirty="0"/>
          </a:p>
          <a:p>
            <a:r>
              <a:rPr lang="en-US" b="1" dirty="0"/>
              <a:t>To be eligible to resubmit via the resubmission courses a student must have submitted a completed task prior to the due date and received a score of 1 or 2.  If a student does not submit a complete task, he or she will be given no credit and will have to take the course over again the following quarter. </a:t>
            </a:r>
          </a:p>
        </p:txBody>
      </p:sp>
      <p:sp>
        <p:nvSpPr>
          <p:cNvPr id="3" name="Title 2"/>
          <p:cNvSpPr>
            <a:spLocks noGrp="1"/>
          </p:cNvSpPr>
          <p:nvPr>
            <p:ph type="title"/>
          </p:nvPr>
        </p:nvSpPr>
        <p:spPr/>
        <p:txBody>
          <a:bodyPr>
            <a:normAutofit/>
          </a:bodyPr>
          <a:lstStyle/>
          <a:p>
            <a:pPr algn="ctr"/>
            <a:r>
              <a:rPr lang="en-US" dirty="0"/>
              <a:t>COURSE GUIDELINES</a:t>
            </a:r>
          </a:p>
        </p:txBody>
      </p:sp>
    </p:spTree>
    <p:extLst>
      <p:ext uri="{BB962C8B-B14F-4D97-AF65-F5344CB8AC3E}">
        <p14:creationId xmlns:p14="http://schemas.microsoft.com/office/powerpoint/2010/main" val="42833178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467</TotalTime>
  <Words>906</Words>
  <Application>Microsoft Macintosh PowerPoint</Application>
  <PresentationFormat>On-screen Show (4:3)</PresentationFormat>
  <Paragraphs>88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Lucida Sans Unicode</vt:lpstr>
      <vt:lpstr>Verdana</vt:lpstr>
      <vt:lpstr>Wingdings 2</vt:lpstr>
      <vt:lpstr>Wingdings 3</vt:lpstr>
      <vt:lpstr>Concourse</vt:lpstr>
      <vt:lpstr>ESEC/EELB 520 C &amp; D</vt:lpstr>
      <vt:lpstr>Session I</vt:lpstr>
      <vt:lpstr>Syllabus-Class Requirements</vt:lpstr>
      <vt:lpstr>Syllabus-Class Requirements</vt:lpstr>
      <vt:lpstr>Deadlines for Submission of TPA</vt:lpstr>
      <vt:lpstr>TPA Codes</vt:lpstr>
      <vt:lpstr>Uploading of Attachments</vt:lpstr>
      <vt:lpstr>Resubmission Course</vt:lpstr>
      <vt:lpstr>COURSE GUIDELINES</vt:lpstr>
      <vt:lpstr>COURSE GUIDELINES (CONT.)</vt:lpstr>
      <vt:lpstr>Course Evaluation Plan</vt:lpstr>
      <vt:lpstr>Final Mandatory Class</vt:lpstr>
      <vt:lpstr>Results </vt:lpstr>
      <vt:lpstr>Future Assignments</vt:lpstr>
      <vt:lpstr>Important Dates to Remember</vt:lpstr>
    </vt:vector>
  </TitlesOfParts>
  <Company>CSUSB</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ESEC 513/514</dc:title>
  <dc:creator>COE</dc:creator>
  <cp:lastModifiedBy>Barry Last</cp:lastModifiedBy>
  <cp:revision>66</cp:revision>
  <dcterms:created xsi:type="dcterms:W3CDTF">2012-01-10T21:25:22Z</dcterms:created>
  <dcterms:modified xsi:type="dcterms:W3CDTF">2018-03-11T13:49:35Z</dcterms:modified>
</cp:coreProperties>
</file>