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9"/>
  </p:notesMasterIdLst>
  <p:handoutMasterIdLst>
    <p:handoutMasterId r:id="rId10"/>
  </p:handoutMasterIdLst>
  <p:sldIdLst>
    <p:sldId id="259" r:id="rId5"/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CA2A6-118C-FE46-BBF5-F6ABEA967490}" type="datetime1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TIERED VOCABULARY CHART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7AAE-0CD8-9E40-BE6A-AB3D0AAEB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66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F2C3-B470-5A43-A1D3-D698F80D39AF}" type="datetime1">
              <a:rPr lang="en-US" smtClean="0"/>
              <a:t>9/26/14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TIERED VOCABULARY CHART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753BF-F556-9E4A-93CA-CA6E30EF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437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TIERED VOCABULARY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7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362F-4876-0442-AAC9-28C02B55EB07}" type="datetime1">
              <a:rPr lang="en-US" smtClean="0"/>
              <a:t>9/26/14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B5766-3D5C-F44D-BE78-24124CB9FF94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5EE7-1FED-7E44-A6F9-76BAEC9EE8EC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271F-33D3-A54C-999E-2416E1BD7C41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3FED-F93B-9B41-8EAB-3B7EDF16E431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6640-C001-C442-A396-B48802F9F99A}" type="datetime1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5A75-908C-9B48-8FB1-8DF35921BDD7}" type="datetime1">
              <a:rPr lang="en-US" smtClean="0"/>
              <a:t>9/26/14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7C21-CD86-BB4E-8071-B3FBAADFFC56}" type="datetime1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476F-7F27-A54E-9377-B0FBB7E34EFF}" type="datetime1">
              <a:rPr lang="en-US" smtClean="0"/>
              <a:t>9/26/14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8F879-BCC5-AC42-96AF-AFFFC53E24B4}" type="datetime1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5DDA-2A22-0A42-ACBD-446D56E1035F}" type="datetime1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A596-A600-6949-B6AD-0946EEE7B094}" type="datetime1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1250"/>
            <a:ext cx="7772400" cy="2489201"/>
          </a:xfrm>
        </p:spPr>
        <p:txBody>
          <a:bodyPr>
            <a:prstTxWarp prst="textInflat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TIERED VOCABULARY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CHARTS: Examples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50" y="4762500"/>
            <a:ext cx="6400800" cy="1752600"/>
          </a:xfrm>
          <a:solidFill>
            <a:schemeClr val="tx2">
              <a:lumMod val="40000"/>
              <a:lumOff val="60000"/>
            </a:schemeClr>
          </a:solidFill>
          <a:ln w="57150" cmpd="sng">
            <a:solidFill>
              <a:srgbClr val="000090"/>
            </a:solidFill>
          </a:ln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LIT  CENTER  MINI  LESSON</a:t>
            </a:r>
          </a:p>
          <a:p>
            <a:r>
              <a:rPr lang="en-US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FALL  2013</a:t>
            </a:r>
            <a:endParaRPr lang="en-US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355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23130"/>
              </p:ext>
            </p:extLst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707206"/>
              </p:ext>
            </p:extLst>
          </p:nvPr>
        </p:nvGraphicFramePr>
        <p:xfrm>
          <a:off x="500797" y="250438"/>
          <a:ext cx="8066394" cy="642181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99130"/>
                <a:gridCol w="1967412"/>
                <a:gridCol w="1144677"/>
                <a:gridCol w="1502388"/>
                <a:gridCol w="1752787"/>
              </a:tblGrid>
              <a:tr h="13537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EVERYDAY</a:t>
                      </a:r>
                    </a:p>
                    <a:p>
                      <a:pPr algn="ctr"/>
                      <a:r>
                        <a:rPr lang="en-US" dirty="0" smtClean="0"/>
                        <a:t>WORD  </a:t>
                      </a:r>
                      <a:r>
                        <a:rPr lang="en-US" sz="1800" baseline="0" dirty="0" smtClean="0">
                          <a:latin typeface="Baskerville SemiBold"/>
                        </a:rPr>
                        <a:t> I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ACADEMIC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WORD  </a:t>
                      </a:r>
                      <a:r>
                        <a:rPr lang="en-US" dirty="0" smtClean="0">
                          <a:latin typeface="Baskerville SemiBold"/>
                        </a:rPr>
                        <a:t>II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ICON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ANTONYM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DERIVATIONS</a:t>
                      </a:r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PART</a:t>
                      </a:r>
                      <a:r>
                        <a:rPr lang="en-US" sz="1800" baseline="0" dirty="0" smtClean="0"/>
                        <a:t> OF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SPEECH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99355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12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miley Face 5"/>
          <p:cNvSpPr/>
          <p:nvPr/>
        </p:nvSpPr>
        <p:spPr>
          <a:xfrm>
            <a:off x="4564790" y="905779"/>
            <a:ext cx="407399" cy="370840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rved Left Arrow 6"/>
          <p:cNvSpPr/>
          <p:nvPr/>
        </p:nvSpPr>
        <p:spPr>
          <a:xfrm>
            <a:off x="5733630" y="905779"/>
            <a:ext cx="572339" cy="4651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TIERED VOCABULARY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0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287891"/>
              </p:ext>
            </p:extLst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557716"/>
              </p:ext>
            </p:extLst>
          </p:nvPr>
        </p:nvGraphicFramePr>
        <p:xfrm>
          <a:off x="500797" y="250438"/>
          <a:ext cx="8066394" cy="677286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99130"/>
                <a:gridCol w="1967412"/>
                <a:gridCol w="1144677"/>
                <a:gridCol w="1502388"/>
                <a:gridCol w="1752787"/>
              </a:tblGrid>
              <a:tr h="14640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EVERYDAY</a:t>
                      </a:r>
                    </a:p>
                    <a:p>
                      <a:pPr algn="ctr"/>
                      <a:r>
                        <a:rPr lang="en-US" sz="2400" dirty="0" smtClean="0"/>
                        <a:t>WORD  </a:t>
                      </a:r>
                      <a:r>
                        <a:rPr lang="en-US" sz="2400" baseline="0" dirty="0" smtClean="0">
                          <a:latin typeface="Baskerville SemiBold"/>
                        </a:rPr>
                        <a:t> I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ACADEMIC</a:t>
                      </a:r>
                    </a:p>
                    <a:p>
                      <a:pPr algn="ctr"/>
                      <a:r>
                        <a:rPr lang="en-US" sz="2400" dirty="0" smtClean="0"/>
                        <a:t>WORDS  </a:t>
                      </a:r>
                      <a:r>
                        <a:rPr lang="en-US" sz="2400" dirty="0" smtClean="0">
                          <a:latin typeface="Baskerville SemiBold"/>
                        </a:rPr>
                        <a:t>II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ICON 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ANTONYM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  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PART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baseline="0" dirty="0" smtClean="0"/>
                        <a:t>    OF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    SPEECH</a:t>
                      </a:r>
                    </a:p>
                    <a:p>
                      <a:pPr algn="ctr"/>
                      <a:endParaRPr lang="en-US" sz="2000" baseline="0" dirty="0" smtClean="0"/>
                    </a:p>
                    <a:p>
                      <a:pPr algn="ctr"/>
                      <a:r>
                        <a:rPr lang="en-US" sz="2000" baseline="0" dirty="0" smtClean="0"/>
                        <a:t>EXAMPLE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SENTENCE</a:t>
                      </a:r>
                      <a:endParaRPr lang="en-US" sz="20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give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donate</a:t>
                      </a:r>
                    </a:p>
                    <a:p>
                      <a:r>
                        <a:rPr lang="en-US" sz="2800" b="1" dirty="0" smtClean="0"/>
                        <a:t>leave</a:t>
                      </a:r>
                    </a:p>
                    <a:p>
                      <a:r>
                        <a:rPr lang="en-US" sz="2800" b="1" dirty="0" smtClean="0"/>
                        <a:t>award</a:t>
                      </a:r>
                    </a:p>
                    <a:p>
                      <a:r>
                        <a:rPr lang="en-US" sz="2800" b="1" dirty="0" smtClean="0"/>
                        <a:t>present</a:t>
                      </a:r>
                    </a:p>
                    <a:p>
                      <a:endParaRPr lang="en-US" sz="2800" b="1" dirty="0" smtClean="0"/>
                    </a:p>
                    <a:p>
                      <a:r>
                        <a:rPr lang="en-US" sz="2800" b="1" dirty="0" smtClean="0"/>
                        <a:t>yield</a:t>
                      </a:r>
                    </a:p>
                    <a:p>
                      <a:r>
                        <a:rPr lang="en-US" sz="2800" b="1" dirty="0" smtClean="0"/>
                        <a:t>bend/stretch**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take</a:t>
                      </a:r>
                    </a:p>
                    <a:p>
                      <a:r>
                        <a:rPr lang="en-US" sz="2400" b="1" dirty="0" smtClean="0"/>
                        <a:t>impart</a:t>
                      </a:r>
                    </a:p>
                    <a:p>
                      <a:r>
                        <a:rPr lang="en-US" sz="2400" b="1" dirty="0" smtClean="0"/>
                        <a:t>devote</a:t>
                      </a:r>
                    </a:p>
                    <a:p>
                      <a:endParaRPr lang="en-US" sz="2400" b="1" dirty="0" smtClean="0"/>
                    </a:p>
                    <a:p>
                      <a:endParaRPr lang="en-US" sz="2400" b="1" dirty="0" smtClean="0"/>
                    </a:p>
                    <a:p>
                      <a:endParaRPr lang="en-US" sz="2400" b="1" dirty="0" smtClean="0"/>
                    </a:p>
                    <a:p>
                      <a:r>
                        <a:rPr lang="en-US" sz="2400" b="1" dirty="0" smtClean="0"/>
                        <a:t>rigidity-</a:t>
                      </a:r>
                    </a:p>
                    <a:p>
                      <a:r>
                        <a:rPr lang="en-US" sz="2400" b="1" dirty="0" smtClean="0"/>
                        <a:t>      adj.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verb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**The rope will </a:t>
                      </a:r>
                      <a:r>
                        <a:rPr lang="en-US" sz="2400" i="1" u="sng" dirty="0" smtClean="0"/>
                        <a:t>give</a:t>
                      </a:r>
                      <a:r>
                        <a:rPr lang="en-US" sz="2400" dirty="0" smtClean="0"/>
                        <a:t> way</a:t>
                      </a:r>
                    </a:p>
                    <a:p>
                      <a:r>
                        <a:rPr lang="en-US" sz="2400" baseline="0" dirty="0" smtClean="0"/>
                        <a:t> when you </a:t>
                      </a:r>
                    </a:p>
                    <a:p>
                      <a:r>
                        <a:rPr lang="en-US" sz="2400" baseline="0" dirty="0" smtClean="0"/>
                        <a:t> put too much weight on it.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76865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break**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miley Face 3"/>
          <p:cNvSpPr/>
          <p:nvPr/>
        </p:nvSpPr>
        <p:spPr>
          <a:xfrm>
            <a:off x="4564790" y="905779"/>
            <a:ext cx="407399" cy="370840"/>
          </a:xfrm>
          <a:prstGeom prst="smileyFac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rved Left Arrow 4"/>
          <p:cNvSpPr/>
          <p:nvPr/>
        </p:nvSpPr>
        <p:spPr>
          <a:xfrm>
            <a:off x="5733630" y="905779"/>
            <a:ext cx="572339" cy="4651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r>
              <a:rPr lang="en-US" smtClean="0"/>
              <a:t>TIERED VOCABULARY CHART</a:t>
            </a:r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383699" y="2252472"/>
            <a:ext cx="58849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Elbow Connector 8"/>
          <p:cNvCxnSpPr/>
          <p:nvPr/>
        </p:nvCxnSpPr>
        <p:spPr>
          <a:xfrm>
            <a:off x="4258500" y="4239581"/>
            <a:ext cx="1125058" cy="9144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93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583553"/>
              </p:ext>
            </p:extLst>
          </p:nvPr>
        </p:nvGraphicFramePr>
        <p:xfrm>
          <a:off x="1394628" y="165567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189834"/>
              </p:ext>
            </p:extLst>
          </p:nvPr>
        </p:nvGraphicFramePr>
        <p:xfrm>
          <a:off x="371425" y="509109"/>
          <a:ext cx="8066394" cy="58553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699130"/>
                <a:gridCol w="1967412"/>
                <a:gridCol w="1542332"/>
                <a:gridCol w="1305647"/>
                <a:gridCol w="1551873"/>
              </a:tblGrid>
              <a:tr h="135373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ACADEMIC</a:t>
                      </a:r>
                    </a:p>
                    <a:p>
                      <a:pPr algn="ctr"/>
                      <a:r>
                        <a:rPr lang="en-US" b="1" dirty="0" smtClean="0"/>
                        <a:t>WORD </a:t>
                      </a:r>
                      <a:r>
                        <a:rPr lang="en-US" sz="1800" b="1" baseline="0" dirty="0" smtClean="0">
                          <a:latin typeface="Baskerville SemiBold"/>
                        </a:rPr>
                        <a:t> II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SYNONYM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DEFINE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600" b="1" dirty="0" smtClean="0"/>
                        <a:t>EXAMPLE</a:t>
                      </a:r>
                    </a:p>
                    <a:p>
                      <a:pPr algn="ctr"/>
                      <a:r>
                        <a:rPr lang="en-US" sz="1600" b="1" dirty="0" smtClean="0"/>
                        <a:t>SENTENCE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ANTONYM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 </a:t>
                      </a:r>
                      <a:r>
                        <a:rPr lang="en-US" sz="1600" b="1" dirty="0" smtClean="0"/>
                        <a:t>ROOT--BASE </a:t>
                      </a:r>
                    </a:p>
                    <a:p>
                      <a:pPr algn="ctr"/>
                      <a:r>
                        <a:rPr lang="en-US" sz="1600" b="1" dirty="0" smtClean="0"/>
                        <a:t> </a:t>
                      </a:r>
                      <a:r>
                        <a:rPr lang="en-US" sz="1600" b="1" baseline="0" dirty="0" smtClean="0"/>
                        <a:t> </a:t>
                      </a:r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DERIVATIONS</a:t>
                      </a:r>
                    </a:p>
                    <a:p>
                      <a:endParaRPr lang="en-US" sz="1200" b="1" dirty="0" smtClean="0"/>
                    </a:p>
                    <a:p>
                      <a:pPr algn="ctr"/>
                      <a:r>
                        <a:rPr lang="en-US" sz="1200" b="1" dirty="0" smtClean="0"/>
                        <a:t>EXAMPLES</a:t>
                      </a: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78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7686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95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95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urved Left Arrow 4"/>
          <p:cNvSpPr/>
          <p:nvPr/>
        </p:nvSpPr>
        <p:spPr>
          <a:xfrm>
            <a:off x="5914388" y="931900"/>
            <a:ext cx="572339" cy="465100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2994828" y="6615022"/>
            <a:ext cx="2895600" cy="365125"/>
          </a:xfrm>
        </p:spPr>
        <p:txBody>
          <a:bodyPr/>
          <a:lstStyle/>
          <a:p>
            <a:r>
              <a:rPr lang="en-US" smtClean="0"/>
              <a:t>TIERED VOCABULARY CHART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6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221</TotalTime>
  <Words>106</Words>
  <Application>Microsoft Macintosh PowerPoint</Application>
  <PresentationFormat>On-screen Show (4:3)</PresentationFormat>
  <Paragraphs>85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TIERED VOCABULARY CHARTS: Examples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Andrea  Street</cp:lastModifiedBy>
  <cp:revision>50</cp:revision>
  <cp:lastPrinted>2013-04-30T19:47:00Z</cp:lastPrinted>
  <dcterms:created xsi:type="dcterms:W3CDTF">2010-04-12T23:12:02Z</dcterms:created>
  <dcterms:modified xsi:type="dcterms:W3CDTF">2014-09-26T15:47:05Z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