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3"/>
  </p:notesMasterIdLst>
  <p:handoutMasterIdLst>
    <p:handoutMasterId r:id="rId14"/>
  </p:handoutMasterIdLst>
  <p:sldIdLst>
    <p:sldId id="256" r:id="rId2"/>
    <p:sldId id="267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6" r:id="rId1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6875" autoAdjust="0"/>
  </p:normalViewPr>
  <p:slideViewPr>
    <p:cSldViewPr snapToGrid="0" snapToObjects="1">
      <p:cViewPr varScale="1">
        <p:scale>
          <a:sx n="54" d="100"/>
          <a:sy n="54" d="100"/>
        </p:scale>
        <p:origin x="-68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notesMaster" Target="notesMasters/notesMaster1.xml"/><Relationship Id="rId14" Type="http://schemas.openxmlformats.org/officeDocument/2006/relationships/handoutMaster" Target="handoutMasters/handoutMaster1.xml"/><Relationship Id="rId15" Type="http://schemas.openxmlformats.org/officeDocument/2006/relationships/printerSettings" Target="printerSettings/printerSettings1.bin"/><Relationship Id="rId16" Type="http://schemas.openxmlformats.org/officeDocument/2006/relationships/presProps" Target="presProps.xml"/><Relationship Id="rId17" Type="http://schemas.openxmlformats.org/officeDocument/2006/relationships/viewProps" Target="viewProps.xml"/><Relationship Id="rId18" Type="http://schemas.openxmlformats.org/officeDocument/2006/relationships/theme" Target="theme/theme1.xml"/><Relationship Id="rId1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AFF7AF-1188-FF4F-8907-7C1CB34D94CA}" type="datetimeFigureOut">
              <a:rPr lang="en-US" smtClean="0"/>
              <a:t>9/4/13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26BBE9-9D22-0147-8203-F5ABE07EC9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23998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3D2D88-8209-F44F-97ED-BA40143BDCE2}" type="datetimeFigureOut">
              <a:rPr lang="en-US" smtClean="0"/>
              <a:t>9/4/13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A174BA-64D1-5149-8D29-DCE49123A7F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42555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A174BA-64D1-5149-8D29-DCE49123A7F8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81707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A174BA-64D1-5149-8D29-DCE49123A7F8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43707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A174BA-64D1-5149-8D29-DCE49123A7F8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14168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A174BA-64D1-5149-8D29-DCE49123A7F8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16032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Relationship Id="rId3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Relationship Id="rId3" Type="http://schemas.openxmlformats.org/officeDocument/2006/relationships/image" Target="../media/image4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Relationship Id="rId3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891821" y="5617774"/>
            <a:ext cx="7382935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989952" y="1016990"/>
            <a:ext cx="7179733" cy="4831643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990600" y="1009650"/>
            <a:ext cx="7179733" cy="4831643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769521" y="702069"/>
            <a:ext cx="567831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7855433" y="749720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27201" y="1794935"/>
            <a:ext cx="5723468" cy="1828090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00" y="3736622"/>
            <a:ext cx="5712179" cy="1524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70676" y="5357592"/>
            <a:ext cx="1213821" cy="365125"/>
          </a:xfrm>
        </p:spPr>
        <p:txBody>
          <a:bodyPr/>
          <a:lstStyle/>
          <a:p>
            <a:fld id="{5FB9A145-E91A-7147-8482-DB12A13293F4}" type="datetime1">
              <a:rPr lang="en-US" smtClean="0"/>
              <a:t>9/4/13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74044" y="5357592"/>
            <a:ext cx="5034845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13930" y="5357592"/>
            <a:ext cx="554023" cy="365125"/>
          </a:xfrm>
        </p:spPr>
        <p:txBody>
          <a:bodyPr/>
          <a:lstStyle>
            <a:lvl1pPr algn="ctr">
              <a:defRPr/>
            </a:lvl1pPr>
          </a:lstStyle>
          <a:p>
            <a:fld id="{651FC063-5EA9-49AF-AFAF-D68C9E82B23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EC1081-F03A-7641-B820-17332A1A77B8}" type="datetime1">
              <a:rPr lang="en-US" smtClean="0"/>
              <a:t>9/4/13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FC063-5EA9-49AF-AFAF-D68C9E82B23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925690"/>
            <a:ext cx="1430867" cy="476391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8221" y="1106312"/>
            <a:ext cx="5178779" cy="440266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7BBA9-B336-D44E-86CC-2EF0F6D7EB68}" type="datetime1">
              <a:rPr lang="en-US" smtClean="0"/>
              <a:t>9/4/13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FC063-5EA9-49AF-AFAF-D68C9E82B23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9D393-1DE5-CC42-BA77-04250DCF3281}" type="datetime1">
              <a:rPr lang="en-US" smtClean="0"/>
              <a:t>9/4/13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FC063-5EA9-49AF-AFAF-D68C9E82B23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979" y="2239430"/>
            <a:ext cx="6254044" cy="1362075"/>
          </a:xfrm>
        </p:spPr>
        <p:txBody>
          <a:bodyPr anchor="b"/>
          <a:lstStyle>
            <a:lvl1pPr algn="ctr">
              <a:defRPr sz="4000" b="0" cap="none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6267" y="3725334"/>
            <a:ext cx="6231467" cy="1309511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6934E-ABDF-7E4B-B7C8-010B9C8E0401}" type="datetime1">
              <a:rPr lang="en-US" smtClean="0"/>
              <a:t>9/4/13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FC063-5EA9-49AF-AFAF-D68C9E82B23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337F6-5994-1D4A-9142-0836D4173E6C}" type="datetime1">
              <a:rPr lang="en-US" smtClean="0"/>
              <a:t>9/4/13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FC063-5EA9-49AF-AFAF-D68C9E82B23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298448" y="2121407"/>
            <a:ext cx="3200400" cy="360273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63440" y="2119313"/>
            <a:ext cx="3200400" cy="36052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57869" y="2122312"/>
            <a:ext cx="2939521" cy="820208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10669" y="2122311"/>
            <a:ext cx="2944368" cy="822960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F41238-7B1A-6344-AE4B-CDD9236F17A1}" type="datetime1">
              <a:rPr lang="en-US" smtClean="0"/>
              <a:t>9/4/13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FC063-5EA9-49AF-AFAF-D68C9E82B23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298448" y="2944368"/>
            <a:ext cx="3227832" cy="277977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45151" y="2944813"/>
            <a:ext cx="3227832" cy="277977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E164B-4790-7143-B5AB-96BF951E29DC}" type="datetime1">
              <a:rPr lang="en-US" smtClean="0"/>
              <a:t>9/4/13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FC063-5EA9-49AF-AFAF-D68C9E82B23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F6C8E-6F5C-CF4F-8473-9EDE23FEE65C}" type="datetime1">
              <a:rPr lang="en-US" smtClean="0"/>
              <a:t>9/4/13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FC063-5EA9-49AF-AFAF-D68C9E82B23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1" name="Freeform 10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 rot="60000">
            <a:off x="4468872" y="605163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 rot="60000">
            <a:off x="4471416" y="603504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 rot="21540000">
            <a:off x="749204" y="576868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 rot="21540000">
            <a:off x="749808" y="576072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8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06" y="293953"/>
            <a:ext cx="567831" cy="567830"/>
          </a:xfrm>
          <a:prstGeom prst="rect">
            <a:avLst/>
          </a:prstGeom>
          <a:noFill/>
        </p:spPr>
      </p:pic>
      <p:pic>
        <p:nvPicPr>
          <p:cNvPr id="19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279647" y="333163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8976" y="2020042"/>
            <a:ext cx="3064827" cy="1503037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60000">
            <a:off x="4854291" y="1150993"/>
            <a:ext cx="3020792" cy="4625489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48125" y="3623748"/>
            <a:ext cx="3048891" cy="2100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1698" y="5885672"/>
            <a:ext cx="1213821" cy="365125"/>
          </a:xfrm>
        </p:spPr>
        <p:txBody>
          <a:bodyPr/>
          <a:lstStyle/>
          <a:p>
            <a:fld id="{91A49A6B-FD9C-E046-BC78-CF1256F97B18}" type="datetime1">
              <a:rPr lang="en-US" smtClean="0"/>
              <a:t>9/4/13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54" y="5829261"/>
            <a:ext cx="3522607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57313" y="5896961"/>
            <a:ext cx="554023" cy="365125"/>
          </a:xfrm>
        </p:spPr>
        <p:txBody>
          <a:bodyPr/>
          <a:lstStyle/>
          <a:p>
            <a:fld id="{651FC063-5EA9-49AF-AFAF-D68C9E82B23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1" name="Freeform 30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 rot="21540000">
            <a:off x="749204" y="576868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 rot="21540000">
            <a:off x="745058" y="575769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Rectangle 28"/>
          <p:cNvSpPr/>
          <p:nvPr/>
        </p:nvSpPr>
        <p:spPr>
          <a:xfrm rot="60000">
            <a:off x="4468872" y="605163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Rectangle 29"/>
          <p:cNvSpPr/>
          <p:nvPr/>
        </p:nvSpPr>
        <p:spPr>
          <a:xfrm rot="60000">
            <a:off x="4464768" y="603920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06" y="293953"/>
            <a:ext cx="567831" cy="567830"/>
          </a:xfrm>
          <a:prstGeom prst="rect">
            <a:avLst/>
          </a:prstGeom>
          <a:noFill/>
        </p:spPr>
      </p:pic>
      <p:pic>
        <p:nvPicPr>
          <p:cNvPr id="15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279647" y="333163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6424" y="2020824"/>
            <a:ext cx="3063240" cy="1499616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60000">
            <a:off x="4898615" y="1207272"/>
            <a:ext cx="2913863" cy="4539412"/>
          </a:xfrm>
          <a:ln w="101600" cap="rnd">
            <a:solidFill>
              <a:srgbClr val="FFFFFF"/>
            </a:solidFill>
          </a:ln>
          <a:effectLst>
            <a:outerShdw blurRad="889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52144" y="3621024"/>
            <a:ext cx="3044952" cy="210312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5936" y="5888737"/>
            <a:ext cx="1213821" cy="365125"/>
          </a:xfrm>
        </p:spPr>
        <p:txBody>
          <a:bodyPr/>
          <a:lstStyle/>
          <a:p>
            <a:fld id="{7E0044F3-4BCC-BA41-9AD8-DA380C425F17}" type="datetime1">
              <a:rPr lang="en-US" smtClean="0"/>
              <a:t>9/4/13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69" y="5831037"/>
            <a:ext cx="3319043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62089" y="5900026"/>
            <a:ext cx="554023" cy="365125"/>
          </a:xfrm>
        </p:spPr>
        <p:txBody>
          <a:bodyPr/>
          <a:lstStyle/>
          <a:p>
            <a:fld id="{651FC063-5EA9-49AF-AFAF-D68C9E82B23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3.jpeg"/><Relationship Id="rId14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628650" y="6069330"/>
            <a:ext cx="792099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731520" y="575310"/>
            <a:ext cx="7696200" cy="5715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731520" y="576072"/>
            <a:ext cx="7696200" cy="5715000"/>
          </a:xfrm>
          <a:prstGeom prst="rect">
            <a:avLst/>
          </a:prstGeom>
          <a:blipFill dpi="0" rotWithShape="1">
            <a:blip r:embed="rId13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1435684">
            <a:off x="543741" y="273091"/>
            <a:ext cx="567831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4096196">
            <a:off x="8115079" y="298163"/>
            <a:ext cx="566928" cy="566928"/>
          </a:xfrm>
          <a:prstGeom prst="rect">
            <a:avLst/>
          </a:prstGeom>
          <a:noFill/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5023" y="817582"/>
            <a:ext cx="6965245" cy="12024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63040" y="2119257"/>
            <a:ext cx="6196405" cy="36038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54588" y="5809152"/>
            <a:ext cx="12138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2915DA07-8B52-A54B-9A4C-1EE59BC8267A}" type="datetime1">
              <a:rPr lang="en-US" smtClean="0"/>
              <a:t>9/4/13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4401" y="5809152"/>
            <a:ext cx="55401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70202" y="5809152"/>
            <a:ext cx="5540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651FC063-5EA9-49AF-AFAF-D68C9E82B23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1168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7432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Relationship Id="rId3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>
                <a:latin typeface="Arial Rounded MT Bold"/>
                <a:cs typeface="Arial Rounded MT Bold"/>
              </a:rPr>
              <a:t>NINE TYPES OF ADAPTATIONS</a:t>
            </a:r>
            <a:endParaRPr lang="en-US" dirty="0">
              <a:latin typeface="Arial Rounded MT Bold"/>
              <a:cs typeface="Arial Rounded MT Bold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8698" y="3623025"/>
            <a:ext cx="6262716" cy="1637597"/>
          </a:xfrm>
          <a:ln>
            <a:solidFill>
              <a:schemeClr val="tx2"/>
            </a:solidFill>
          </a:ln>
        </p:spPr>
        <p:txBody>
          <a:bodyPr>
            <a:normAutofit/>
          </a:bodyPr>
          <a:lstStyle/>
          <a:p>
            <a:r>
              <a:rPr lang="en-US" b="1" i="1" dirty="0" smtClean="0">
                <a:solidFill>
                  <a:srgbClr val="800000"/>
                </a:solidFill>
                <a:latin typeface="Arial Rounded MT Bold"/>
                <a:cs typeface="Arial Rounded MT Bold"/>
              </a:rPr>
              <a:t>SUGGESTIONS FOR DIFFERENTIATING</a:t>
            </a:r>
          </a:p>
          <a:p>
            <a:r>
              <a:rPr lang="en-US" b="1" i="1" dirty="0" smtClean="0">
                <a:solidFill>
                  <a:srgbClr val="800000"/>
                </a:solidFill>
                <a:latin typeface="Arial Rounded MT Bold"/>
                <a:cs typeface="Arial Rounded MT Bold"/>
              </a:rPr>
              <a:t>INSTRUCTION FOR SPECIAL NEEDS STUDENTS</a:t>
            </a:r>
            <a:endParaRPr lang="en-US" b="1" i="1" dirty="0">
              <a:solidFill>
                <a:srgbClr val="800000"/>
              </a:solidFill>
              <a:latin typeface="Arial Rounded MT Bold"/>
              <a:cs typeface="Arial Rounded MT Bold"/>
            </a:endParaRPr>
          </a:p>
        </p:txBody>
      </p:sp>
      <p:pic>
        <p:nvPicPr>
          <p:cNvPr id="4" name="Picture 3" descr="AA023077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8123"/>
            <a:ext cx="2592068" cy="1870032"/>
          </a:xfrm>
          <a:prstGeom prst="rect">
            <a:avLst/>
          </a:prstGeom>
        </p:spPr>
      </p:pic>
      <p:pic>
        <p:nvPicPr>
          <p:cNvPr id="7" name="Picture 6" descr="AA023071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1" y="4176622"/>
            <a:ext cx="3121158" cy="1944628"/>
          </a:xfrm>
          <a:prstGeom prst="rect">
            <a:avLst/>
          </a:prstGeom>
        </p:spPr>
      </p:pic>
      <p:pic>
        <p:nvPicPr>
          <p:cNvPr id="8" name="Picture 7" descr="AA021270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5868" y="208740"/>
            <a:ext cx="2393476" cy="1584743"/>
          </a:xfrm>
          <a:prstGeom prst="rect">
            <a:avLst/>
          </a:prstGeom>
        </p:spPr>
      </p:pic>
      <p:pic>
        <p:nvPicPr>
          <p:cNvPr id="9" name="Picture 8" descr="BU004372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1129" y="4435738"/>
            <a:ext cx="3121158" cy="2422261"/>
          </a:xfrm>
          <a:prstGeom prst="rect">
            <a:avLst/>
          </a:prstGeom>
        </p:spPr>
      </p:pic>
      <p:pic>
        <p:nvPicPr>
          <p:cNvPr id="10" name="Picture 9" descr="BU004342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9875" y="456682"/>
            <a:ext cx="2430401" cy="1606818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                                         </a:t>
            </a:r>
            <a:r>
              <a:rPr lang="en-US" dirty="0" err="1" smtClean="0"/>
              <a:t>A.Street</a:t>
            </a:r>
            <a:r>
              <a:rPr lang="en-US" dirty="0" smtClean="0"/>
              <a:t>  Lit Center  2013-2014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FC063-5EA9-49AF-AFAF-D68C9E82B23B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026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8.   Alternate Goals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ln>
            <a:solidFill>
              <a:schemeClr val="tx2">
                <a:lumMod val="50000"/>
              </a:schemeClr>
            </a:solidFill>
          </a:ln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Modify outcomes or goals while using the same materials, standards.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Ex:   Allow a learner to identify the location of the states, while others must also identify the capitals.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 descr="stk19928boj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6859" y="3628591"/>
            <a:ext cx="2493409" cy="3132032"/>
          </a:xfrm>
          <a:prstGeom prst="rect">
            <a:avLst/>
          </a:prstGeom>
        </p:spPr>
      </p:pic>
      <p:pic>
        <p:nvPicPr>
          <p:cNvPr id="5" name="Picture 4" descr="stk19976boj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301503" cy="2931086"/>
          </a:xfrm>
          <a:prstGeom prst="rect">
            <a:avLst/>
          </a:prstGeom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FC063-5EA9-49AF-AFAF-D68C9E82B23B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85481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9.  Substitute Curriculum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63040" y="1791691"/>
            <a:ext cx="6196405" cy="4191938"/>
          </a:xfrm>
          <a:ln>
            <a:solidFill>
              <a:schemeClr val="bg2">
                <a:lumMod val="10000"/>
              </a:schemeClr>
            </a:solidFill>
          </a:ln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 smtClean="0"/>
              <a:t>Provide different instruction and materials to meet a learner’s individual goals.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EX:  Use prompts and cues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Ex:  Provide step-by-step written/icon procedures or directions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Ex:  Provide readers with similar</a:t>
            </a:r>
          </a:p>
          <a:p>
            <a:pPr marL="0" indent="0">
              <a:buNone/>
            </a:pPr>
            <a:r>
              <a:rPr lang="en-US" dirty="0"/>
              <a:t>t</a:t>
            </a:r>
            <a:r>
              <a:rPr lang="en-US" dirty="0" smtClean="0"/>
              <a:t>exts, but at the readers independent</a:t>
            </a:r>
          </a:p>
          <a:p>
            <a:pPr marL="0" indent="0">
              <a:buNone/>
            </a:pPr>
            <a:r>
              <a:rPr lang="en-US" dirty="0"/>
              <a:t>l</a:t>
            </a:r>
            <a:r>
              <a:rPr lang="en-US" dirty="0" smtClean="0"/>
              <a:t>evel.</a:t>
            </a:r>
            <a:endParaRPr lang="en-US" dirty="0"/>
          </a:p>
        </p:txBody>
      </p:sp>
      <p:pic>
        <p:nvPicPr>
          <p:cNvPr id="4" name="Picture 3" descr="AA039245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1007" y="3892697"/>
            <a:ext cx="3038862" cy="2090932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FC063-5EA9-49AF-AFAF-D68C9E82B23B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21303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latin typeface="Arial Rounded MT Bold"/>
                <a:cs typeface="Arial Rounded MT Bold"/>
              </a:rPr>
              <a:t>Common Core Standards</a:t>
            </a:r>
            <a:endParaRPr lang="en-US" dirty="0">
              <a:latin typeface="Arial Rounded MT Bold"/>
              <a:cs typeface="Arial Rounded MT Bold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ln w="57150" cmpd="sng">
            <a:solidFill>
              <a:srgbClr val="FF0000"/>
            </a:solidFill>
          </a:ln>
        </p:spPr>
        <p:txBody>
          <a:bodyPr/>
          <a:lstStyle/>
          <a:p>
            <a:r>
              <a:rPr lang="en-US" dirty="0" smtClean="0">
                <a:latin typeface="Arial Rounded MT Bold"/>
                <a:cs typeface="Arial Rounded MT Bold"/>
              </a:rPr>
              <a:t>A must for </a:t>
            </a:r>
            <a:r>
              <a:rPr lang="en-US" u="sng" dirty="0" smtClean="0">
                <a:latin typeface="Arial Rounded MT Bold"/>
                <a:cs typeface="Arial Rounded MT Bold"/>
              </a:rPr>
              <a:t>all</a:t>
            </a:r>
            <a:r>
              <a:rPr lang="en-US" dirty="0" smtClean="0">
                <a:latin typeface="Arial Rounded MT Bold"/>
                <a:cs typeface="Arial Rounded MT Bold"/>
              </a:rPr>
              <a:t> students</a:t>
            </a:r>
          </a:p>
          <a:p>
            <a:endParaRPr lang="en-US" dirty="0">
              <a:latin typeface="Arial Rounded MT Bold"/>
              <a:cs typeface="Arial Rounded MT Bold"/>
            </a:endParaRPr>
          </a:p>
          <a:p>
            <a:r>
              <a:rPr lang="en-US" dirty="0" smtClean="0">
                <a:latin typeface="Arial Rounded MT Bold"/>
                <a:cs typeface="Arial Rounded MT Bold"/>
              </a:rPr>
              <a:t>Students with special needs-including ESL, LD, gifted, and other students needing support- may benefit in achieving the CCS by individualized help using some of the following strategies or procedures. </a:t>
            </a:r>
          </a:p>
          <a:p>
            <a:endParaRPr lang="en-US" dirty="0">
              <a:latin typeface="Arial Rounded MT Bold"/>
              <a:cs typeface="Arial Rounded MT Bold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dirty="0" smtClean="0"/>
              <a:t>                                         </a:t>
            </a:r>
            <a:r>
              <a:rPr lang="fi-FI" dirty="0" err="1" smtClean="0"/>
              <a:t>A.Street</a:t>
            </a:r>
            <a:r>
              <a:rPr lang="fi-FI" dirty="0" smtClean="0"/>
              <a:t> </a:t>
            </a:r>
            <a:r>
              <a:rPr lang="fi-FI" dirty="0" err="1" smtClean="0"/>
              <a:t>Lit</a:t>
            </a:r>
            <a:r>
              <a:rPr lang="fi-FI" dirty="0" smtClean="0"/>
              <a:t> Center    2013-2014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FC063-5EA9-49AF-AFAF-D68C9E82B23B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08422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63040" y="817582"/>
            <a:ext cx="6196405" cy="1202485"/>
          </a:xfrm>
        </p:spPr>
        <p:txBody>
          <a:bodyPr/>
          <a:lstStyle/>
          <a:p>
            <a:r>
              <a:rPr lang="en-US" dirty="0" smtClean="0"/>
              <a:t>1.  SIZE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ln>
            <a:solidFill>
              <a:srgbClr val="660066"/>
            </a:solidFill>
          </a:ln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b="1" dirty="0" smtClean="0">
                <a:latin typeface="Arial Rounded MT Bold"/>
                <a:cs typeface="Arial Rounded MT Bold"/>
              </a:rPr>
              <a:t>Adapt the number of items the learner is expected to learn or complete</a:t>
            </a:r>
          </a:p>
          <a:p>
            <a:endParaRPr lang="en-US" b="1" dirty="0">
              <a:latin typeface="Arial Rounded MT Bold"/>
              <a:cs typeface="Arial Rounded MT Bold"/>
            </a:endParaRPr>
          </a:p>
          <a:p>
            <a:r>
              <a:rPr lang="en-US" b="1" dirty="0" smtClean="0">
                <a:latin typeface="Arial Rounded MT Bold"/>
                <a:cs typeface="Arial Rounded MT Bold"/>
              </a:rPr>
              <a:t>Less is often more</a:t>
            </a:r>
          </a:p>
          <a:p>
            <a:endParaRPr lang="en-US" b="1" dirty="0">
              <a:latin typeface="Arial Rounded MT Bold"/>
              <a:cs typeface="Arial Rounded MT Bold"/>
            </a:endParaRPr>
          </a:p>
          <a:p>
            <a:r>
              <a:rPr lang="en-US" b="1" dirty="0" smtClean="0">
                <a:latin typeface="Arial Rounded MT Bold"/>
                <a:cs typeface="Arial Rounded MT Bold"/>
              </a:rPr>
              <a:t>In-class or homework assignments</a:t>
            </a:r>
          </a:p>
          <a:p>
            <a:endParaRPr lang="en-US" b="1" dirty="0" smtClean="0">
              <a:latin typeface="Arial Rounded MT Bold"/>
              <a:cs typeface="Arial Rounded MT Bold"/>
            </a:endParaRPr>
          </a:p>
          <a:p>
            <a:pPr marL="0" indent="0">
              <a:buNone/>
            </a:pPr>
            <a:r>
              <a:rPr lang="en-US" b="1" dirty="0" smtClean="0">
                <a:latin typeface="Arial Rounded MT Bold"/>
                <a:cs typeface="Arial Rounded MT Bold"/>
              </a:rPr>
              <a:t>Ex:  Reduce the number of science terms   the learner must learn at any one time.</a:t>
            </a:r>
            <a:endParaRPr lang="en-US" b="1" dirty="0">
              <a:latin typeface="Arial Rounded MT Bold"/>
              <a:cs typeface="Arial Rounded MT Bold"/>
            </a:endParaRPr>
          </a:p>
        </p:txBody>
      </p:sp>
      <p:pic>
        <p:nvPicPr>
          <p:cNvPr id="4" name="Picture 3" descr="AA049692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7509" y="2365937"/>
            <a:ext cx="2661654" cy="2748000"/>
          </a:xfrm>
          <a:prstGeom prst="rect">
            <a:avLst/>
          </a:prstGeom>
        </p:spPr>
      </p:pic>
      <p:pic>
        <p:nvPicPr>
          <p:cNvPr id="5" name="Picture 4" descr="WL002765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039" y="4976"/>
            <a:ext cx="1094237" cy="1577974"/>
          </a:xfrm>
          <a:prstGeom prst="rect">
            <a:avLst/>
          </a:prstGeom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FC063-5EA9-49AF-AFAF-D68C9E82B23B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92720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2.  TIME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ln>
            <a:solidFill>
              <a:schemeClr val="bg2">
                <a:lumMod val="10000"/>
              </a:schemeClr>
            </a:solidFill>
          </a:ln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dirty="0" smtClean="0"/>
              <a:t>Adapt the time allotted or allowed for learning, task completion, or testing**</a:t>
            </a:r>
          </a:p>
          <a:p>
            <a:endParaRPr lang="en-US" b="1" dirty="0"/>
          </a:p>
          <a:p>
            <a:pPr marL="0" indent="0">
              <a:buNone/>
            </a:pPr>
            <a:r>
              <a:rPr lang="en-US" b="1" dirty="0" smtClean="0"/>
              <a:t>Ex:  Pace learning differently by increasing or decreasing time for some learners—create an individualized timeline for completing a long-term project or homework assignment.</a:t>
            </a:r>
          </a:p>
          <a:p>
            <a:endParaRPr lang="en-US" b="1" dirty="0"/>
          </a:p>
          <a:p>
            <a:pPr marL="0" indent="0">
              <a:buNone/>
            </a:pPr>
            <a:r>
              <a:rPr lang="en-US" b="1" dirty="0" smtClean="0"/>
              <a:t>Ex:   Allow extra time for testing. (IEP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4" name="Picture 3" descr="BU009455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670" y="191346"/>
            <a:ext cx="1506181" cy="1927911"/>
          </a:xfrm>
          <a:prstGeom prst="rect">
            <a:avLst/>
          </a:prstGeom>
        </p:spPr>
      </p:pic>
      <p:pic>
        <p:nvPicPr>
          <p:cNvPr id="5" name="Picture 4" descr="LS009382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7189" y="0"/>
            <a:ext cx="1628188" cy="2243962"/>
          </a:xfrm>
          <a:prstGeom prst="rect">
            <a:avLst/>
          </a:prstGeom>
        </p:spPr>
      </p:pic>
      <p:pic>
        <p:nvPicPr>
          <p:cNvPr id="6" name="Picture 5" descr="57437207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7863" y="3392037"/>
            <a:ext cx="1646136" cy="3305060"/>
          </a:xfrm>
          <a:prstGeom prst="rect">
            <a:avLst/>
          </a:prstGeom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FC063-5EA9-49AF-AFAF-D68C9E82B23B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37825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3.  LEVEL of SUPPORT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ln>
            <a:solidFill>
              <a:schemeClr val="tx2"/>
            </a:solidFill>
          </a:ln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b="1" dirty="0" smtClean="0"/>
              <a:t>Increase the amount of personal assistance with a specific learner.</a:t>
            </a:r>
          </a:p>
          <a:p>
            <a:pPr marL="0" indent="0">
              <a:buNone/>
            </a:pPr>
            <a:endParaRPr lang="en-US" b="1" dirty="0" smtClean="0"/>
          </a:p>
          <a:p>
            <a:pPr marL="0" indent="0">
              <a:buNone/>
            </a:pPr>
            <a:r>
              <a:rPr lang="en-US" b="1" dirty="0"/>
              <a:t> Assign a peer tutor</a:t>
            </a:r>
          </a:p>
          <a:p>
            <a:pPr marL="0" indent="0">
              <a:buNone/>
            </a:pPr>
            <a:r>
              <a:rPr lang="en-US" b="1" dirty="0"/>
              <a:t> Small group or partner tasks</a:t>
            </a:r>
          </a:p>
          <a:p>
            <a:pPr marL="0" indent="0">
              <a:buNone/>
            </a:pPr>
            <a:r>
              <a:rPr lang="en-US" b="1" dirty="0"/>
              <a:t> Pre-teach/Teach/Re-teach Method</a:t>
            </a:r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endParaRPr lang="en-US" b="1" dirty="0" smtClean="0"/>
          </a:p>
          <a:p>
            <a:pPr marL="0" indent="0">
              <a:buNone/>
            </a:pPr>
            <a:r>
              <a:rPr lang="en-US" b="1" dirty="0" smtClean="0"/>
              <a:t>    </a:t>
            </a:r>
            <a:endParaRPr lang="en-US" b="1" dirty="0"/>
          </a:p>
          <a:p>
            <a:pPr marL="0" indent="0">
              <a:buNone/>
            </a:pPr>
            <a:r>
              <a:rPr lang="en-US" b="1" dirty="0"/>
              <a:t>Ex:  One-on-one help before or after </a:t>
            </a:r>
            <a:r>
              <a:rPr lang="en-US" b="1" dirty="0" smtClean="0"/>
              <a:t>school or class</a:t>
            </a:r>
            <a:endParaRPr lang="en-US" b="1" dirty="0"/>
          </a:p>
          <a:p>
            <a:endParaRPr lang="en-US" dirty="0" smtClean="0"/>
          </a:p>
        </p:txBody>
      </p:sp>
      <p:pic>
        <p:nvPicPr>
          <p:cNvPr id="4" name="Picture 3" descr="200235979-001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6509" y="2417911"/>
            <a:ext cx="3067446" cy="2763437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FC063-5EA9-49AF-AFAF-D68C9E82B23B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02729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4.  Input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63040" y="1722110"/>
            <a:ext cx="6196405" cy="4383553"/>
          </a:xfrm>
          <a:ln>
            <a:solidFill>
              <a:schemeClr val="tx2">
                <a:lumMod val="50000"/>
              </a:schemeClr>
            </a:solidFill>
          </a:ln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 smtClean="0"/>
              <a:t>Adapt and modify the way instruction is delivered.</a:t>
            </a:r>
          </a:p>
          <a:p>
            <a:pPr marL="0" indent="0">
              <a:buNone/>
            </a:pPr>
            <a:r>
              <a:rPr lang="en-US" dirty="0" smtClean="0"/>
              <a:t>Ex:  Use visual aids, slideshows, overhead,        charts, graphs</a:t>
            </a:r>
          </a:p>
          <a:p>
            <a:pPr marL="0" indent="0">
              <a:buNone/>
            </a:pPr>
            <a:r>
              <a:rPr lang="en-US" dirty="0" smtClean="0"/>
              <a:t>Ex:  Hands on activities</a:t>
            </a:r>
          </a:p>
          <a:p>
            <a:pPr marL="0" indent="0">
              <a:buNone/>
            </a:pPr>
            <a:r>
              <a:rPr lang="en-US" dirty="0" smtClean="0"/>
              <a:t>Ex:  Concrete examples</a:t>
            </a:r>
          </a:p>
          <a:p>
            <a:pPr marL="0" indent="0">
              <a:buNone/>
            </a:pPr>
            <a:r>
              <a:rPr lang="en-US" dirty="0" smtClean="0"/>
              <a:t>Ex:  Cooperative groups-peer teaching</a:t>
            </a:r>
          </a:p>
          <a:p>
            <a:pPr marL="0" indent="0">
              <a:buNone/>
            </a:pPr>
            <a:r>
              <a:rPr lang="en-US" dirty="0" smtClean="0"/>
              <a:t>Ex:  Provide notes page, graphic organizers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  (partially completed); </a:t>
            </a:r>
            <a:r>
              <a:rPr lang="en-US" b="1" i="1" dirty="0" smtClean="0"/>
              <a:t>modify textbook</a:t>
            </a:r>
          </a:p>
          <a:p>
            <a:pPr marL="0" indent="0">
              <a:buNone/>
            </a:pPr>
            <a:r>
              <a:rPr lang="en-US" dirty="0" smtClean="0"/>
              <a:t>Ex:  Consider multiple intelligences, learning styles when planning instruction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 descr="BU009500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2015" y="2470098"/>
            <a:ext cx="2755893" cy="2045390"/>
          </a:xfrm>
          <a:prstGeom prst="rect">
            <a:avLst/>
          </a:prstGeom>
        </p:spPr>
      </p:pic>
      <p:pic>
        <p:nvPicPr>
          <p:cNvPr id="5" name="Picture 4" descr="BU005219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01420"/>
            <a:ext cx="3200944" cy="897990"/>
          </a:xfrm>
          <a:prstGeom prst="rect">
            <a:avLst/>
          </a:prstGeom>
        </p:spPr>
      </p:pic>
      <p:pic>
        <p:nvPicPr>
          <p:cNvPr id="6" name="Picture 5" descr="AA015972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8220" y="0"/>
            <a:ext cx="2302048" cy="2020067"/>
          </a:xfrm>
          <a:prstGeom prst="rect">
            <a:avLst/>
          </a:prstGeom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FC063-5EA9-49AF-AFAF-D68C9E82B23B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56741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5.   Participation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ln>
            <a:solidFill>
              <a:schemeClr val="bg2">
                <a:lumMod val="10000"/>
              </a:schemeClr>
            </a:solidFill>
          </a:ln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Adapt the extent to which the learner is actively involved in tasks, discussions.</a:t>
            </a:r>
          </a:p>
          <a:p>
            <a:pPr marL="0" indent="0">
              <a:buNone/>
            </a:pPr>
            <a:r>
              <a:rPr lang="en-US" dirty="0" smtClean="0"/>
              <a:t>Ex:  Think-Pair-Share</a:t>
            </a:r>
          </a:p>
          <a:p>
            <a:pPr marL="0" indent="0">
              <a:buNone/>
            </a:pPr>
            <a:r>
              <a:rPr lang="en-US" dirty="0" smtClean="0"/>
              <a:t>Ex:   Pre-assign question/response</a:t>
            </a:r>
          </a:p>
          <a:p>
            <a:pPr marL="0" indent="0">
              <a:buNone/>
            </a:pPr>
            <a:r>
              <a:rPr lang="en-US" dirty="0" smtClean="0"/>
              <a:t>Ex:   Involve as an assistant</a:t>
            </a:r>
          </a:p>
          <a:p>
            <a:pPr marL="0" indent="0">
              <a:buNone/>
            </a:pPr>
            <a:r>
              <a:rPr lang="en-US" dirty="0" smtClean="0"/>
              <a:t>Ex:   Provide adequate think time</a:t>
            </a:r>
          </a:p>
          <a:p>
            <a:pPr marL="0" indent="0">
              <a:buNone/>
            </a:pPr>
            <a:r>
              <a:rPr lang="en-US" dirty="0" smtClean="0"/>
              <a:t>Ex:   Non-verbal responses, private responses</a:t>
            </a:r>
          </a:p>
          <a:p>
            <a:pPr marL="0" indent="0">
              <a:buNone/>
            </a:pPr>
            <a:r>
              <a:rPr lang="en-US" dirty="0" smtClean="0"/>
              <a:t>Ex:   Choice to work alone or partner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 descr="200415231-001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29088">
            <a:off x="6172091" y="2541787"/>
            <a:ext cx="2846844" cy="1610087"/>
          </a:xfrm>
          <a:prstGeom prst="rect">
            <a:avLst/>
          </a:prstGeom>
        </p:spPr>
      </p:pic>
      <p:pic>
        <p:nvPicPr>
          <p:cNvPr id="5" name="Picture 4" descr="BU005259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626861" cy="2347244"/>
          </a:xfrm>
          <a:prstGeom prst="rect">
            <a:avLst/>
          </a:prstGeom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FC063-5EA9-49AF-AFAF-D68C9E82B23B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08401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6.   Difficulty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ln>
            <a:solidFill>
              <a:schemeClr val="tx2">
                <a:lumMod val="50000"/>
              </a:schemeClr>
            </a:solidFill>
          </a:ln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Adapt the skill level, problem type, or modify procedures (rules) the learner must follow.</a:t>
            </a:r>
          </a:p>
          <a:p>
            <a:pPr marL="0" indent="0">
              <a:buNone/>
            </a:pPr>
            <a:r>
              <a:rPr lang="en-US" dirty="0" smtClean="0"/>
              <a:t>Ex:  Simplify task directions</a:t>
            </a:r>
          </a:p>
          <a:p>
            <a:pPr marL="0" indent="0">
              <a:buNone/>
            </a:pPr>
            <a:r>
              <a:rPr lang="en-US" dirty="0" smtClean="0"/>
              <a:t>Ex:  Provide step-by-step procedures</a:t>
            </a:r>
          </a:p>
          <a:p>
            <a:pPr marL="0" indent="0">
              <a:buNone/>
            </a:pPr>
            <a:r>
              <a:rPr lang="en-US" dirty="0" smtClean="0"/>
              <a:t>Ex:  Allow use of calculator </a:t>
            </a:r>
          </a:p>
          <a:p>
            <a:pPr marL="0" indent="0">
              <a:buNone/>
            </a:pPr>
            <a:r>
              <a:rPr lang="en-US" dirty="0" smtClean="0"/>
              <a:t>Ex:  Scale-back procedures </a:t>
            </a:r>
          </a:p>
          <a:p>
            <a:pPr marL="0" indent="0">
              <a:buNone/>
            </a:pPr>
            <a:r>
              <a:rPr lang="en-US" dirty="0" smtClean="0"/>
              <a:t>Ex:  Adapt rules to insure success for some learners </a:t>
            </a:r>
            <a:endParaRPr lang="en-US" dirty="0"/>
          </a:p>
        </p:txBody>
      </p:sp>
      <p:pic>
        <p:nvPicPr>
          <p:cNvPr id="4" name="Picture 3" descr="BU009446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550" y="0"/>
            <a:ext cx="2505086" cy="2404993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FC063-5EA9-49AF-AFAF-D68C9E82B23B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74935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7.   Output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dirty="0" smtClean="0"/>
              <a:t>Adapt how a learner may respond to instruction or complete tasks.</a:t>
            </a:r>
          </a:p>
          <a:p>
            <a:pPr marL="0" indent="0">
              <a:buNone/>
            </a:pPr>
            <a:r>
              <a:rPr lang="en-US" dirty="0" smtClean="0"/>
              <a:t>Ex:   Allow verbal responses rather than in writing</a:t>
            </a:r>
          </a:p>
          <a:p>
            <a:pPr marL="0" indent="0">
              <a:buNone/>
            </a:pPr>
            <a:r>
              <a:rPr lang="en-US" dirty="0" smtClean="0"/>
              <a:t>Ex:   Allow use of hands-on materials to show that learner has acquired the knowledge</a:t>
            </a:r>
          </a:p>
          <a:p>
            <a:pPr marL="0" indent="0">
              <a:buNone/>
            </a:pPr>
            <a:r>
              <a:rPr lang="en-US" dirty="0" smtClean="0"/>
              <a:t>Ex:   Use technology</a:t>
            </a:r>
          </a:p>
          <a:p>
            <a:pPr marL="0" indent="0">
              <a:buNone/>
            </a:pPr>
            <a:r>
              <a:rPr lang="en-US" dirty="0" smtClean="0"/>
              <a:t>Ex:   Choices</a:t>
            </a:r>
          </a:p>
          <a:p>
            <a:pPr marL="0" indent="0">
              <a:buNone/>
            </a:pPr>
            <a:r>
              <a:rPr lang="en-US" dirty="0" smtClean="0"/>
              <a:t>Ex:   Alternative testing—more frequent, but shorter tests on specific items; retest options</a:t>
            </a:r>
            <a:endParaRPr lang="en-US" dirty="0"/>
          </a:p>
        </p:txBody>
      </p:sp>
      <p:pic>
        <p:nvPicPr>
          <p:cNvPr id="4" name="Picture 3" descr="BU005376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361" y="0"/>
            <a:ext cx="2561808" cy="2255435"/>
          </a:xfrm>
          <a:prstGeom prst="rect">
            <a:avLst/>
          </a:prstGeom>
        </p:spPr>
      </p:pic>
      <p:pic>
        <p:nvPicPr>
          <p:cNvPr id="5" name="Picture 4" descr="AA015974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5734" y="0"/>
            <a:ext cx="2484000" cy="2141933"/>
          </a:xfrm>
          <a:prstGeom prst="rect">
            <a:avLst/>
          </a:prstGeom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FC063-5EA9-49AF-AFAF-D68C9E82B23B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93574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Pushpin">
  <a:themeElements>
    <a:clrScheme name="Pushpin">
      <a:dk1>
        <a:sysClr val="windowText" lastClr="000000"/>
      </a:dk1>
      <a:lt1>
        <a:sysClr val="window" lastClr="FFFFFF"/>
      </a:lt1>
      <a:dk2>
        <a:srgbClr val="465E9C"/>
      </a:dk2>
      <a:lt2>
        <a:srgbClr val="CCDDEA"/>
      </a:lt2>
      <a:accent1>
        <a:srgbClr val="FDA023"/>
      </a:accent1>
      <a:accent2>
        <a:srgbClr val="AA2B1E"/>
      </a:accent2>
      <a:accent3>
        <a:srgbClr val="71685C"/>
      </a:accent3>
      <a:accent4>
        <a:srgbClr val="64A73B"/>
      </a:accent4>
      <a:accent5>
        <a:srgbClr val="EB5605"/>
      </a:accent5>
      <a:accent6>
        <a:srgbClr val="B9CA1A"/>
      </a:accent6>
      <a:hlink>
        <a:srgbClr val="D83E2C"/>
      </a:hlink>
      <a:folHlink>
        <a:srgbClr val="ED7D27"/>
      </a:folHlink>
    </a:clrScheme>
    <a:fontScheme name="Pushpin">
      <a:majorFont>
        <a:latin typeface="Constantia"/>
        <a:ea typeface=""/>
        <a:cs typeface=""/>
        <a:font script="Jpan" typeface="HGS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Grek" typeface="Arial"/>
        <a:font script="Cyrl" typeface="Arial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ushpi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  <a:lumMod val="100000"/>
              </a:schemeClr>
            </a:gs>
            <a:gs pos="40000">
              <a:schemeClr val="phClr">
                <a:tint val="60000"/>
                <a:satMod val="130000"/>
                <a:lumMod val="100000"/>
              </a:schemeClr>
            </a:gs>
            <a:gs pos="100000">
              <a:schemeClr val="phClr">
                <a:tint val="96000"/>
                <a:lumMod val="108000"/>
              </a:schemeClr>
            </a:gs>
          </a:gsLst>
          <a:lin ang="5400000" scaled="0"/>
        </a:gradFill>
        <a:gradFill rotWithShape="1">
          <a:gsLst>
            <a:gs pos="0">
              <a:schemeClr val="phClr"/>
            </a:gs>
            <a:gs pos="100000">
              <a:schemeClr val="phClr">
                <a:shade val="76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80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38100" dir="4800000" sx="98000" sy="98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38100" dist="38100" dir="4800000" sx="96000" sy="96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3240000"/>
            </a:lightRig>
          </a:scene3d>
          <a:sp3d>
            <a:bevelT w="28575" h="28575"/>
          </a:sp3d>
        </a:effectStyle>
      </a:effectStyleLst>
      <a:bgFillStyleLst>
        <a:solidFill>
          <a:schemeClr val="phClr">
            <a:tint val="93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satMod val="140000"/>
                <a:lumMod val="50000"/>
              </a:schemeClr>
              <a:schemeClr val="phClr">
                <a:tint val="95000"/>
                <a:satMod val="180000"/>
                <a:lumMod val="16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tint val="98000"/>
                <a:shade val="90000"/>
                <a:satMod val="120000"/>
                <a:lumMod val="54000"/>
              </a:schemeClr>
              <a:schemeClr val="phClr">
                <a:tint val="80000"/>
                <a:satMod val="160000"/>
                <a:lumMod val="14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Pushpin.thmx</Template>
  <TotalTime>145</TotalTime>
  <Words>581</Words>
  <Application>Microsoft Macintosh PowerPoint</Application>
  <PresentationFormat>On-screen Show (4:3)</PresentationFormat>
  <Paragraphs>93</Paragraphs>
  <Slides>11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Pushpin</vt:lpstr>
      <vt:lpstr>NINE TYPES OF ADAPTATIONS</vt:lpstr>
      <vt:lpstr>Common Core Standards</vt:lpstr>
      <vt:lpstr>1.  SIZE</vt:lpstr>
      <vt:lpstr>2.  TIME</vt:lpstr>
      <vt:lpstr>3.  LEVEL of SUPPORT</vt:lpstr>
      <vt:lpstr>4.  Input</vt:lpstr>
      <vt:lpstr>5.   Participation</vt:lpstr>
      <vt:lpstr>6.   Difficulty</vt:lpstr>
      <vt:lpstr>7.   Output</vt:lpstr>
      <vt:lpstr>8.   Alternate Goals</vt:lpstr>
      <vt:lpstr>9.  Substitute Curriculum</vt:lpstr>
    </vt:vector>
  </TitlesOfParts>
  <Company>La Bonita California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NINE TYPES OF ADAPTATIONS</dc:title>
  <dc:creator>Andrea  Street</dc:creator>
  <cp:lastModifiedBy>Literacy Center</cp:lastModifiedBy>
  <cp:revision>15</cp:revision>
  <dcterms:created xsi:type="dcterms:W3CDTF">2012-02-28T23:19:11Z</dcterms:created>
  <dcterms:modified xsi:type="dcterms:W3CDTF">2013-09-04T21:32:26Z</dcterms:modified>
</cp:coreProperties>
</file>